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63" r:id="rId7"/>
    <p:sldId id="258" r:id="rId8"/>
    <p:sldId id="304" r:id="rId9"/>
    <p:sldId id="296" r:id="rId10"/>
    <p:sldId id="265" r:id="rId11"/>
    <p:sldId id="261" r:id="rId12"/>
    <p:sldId id="300" r:id="rId13"/>
    <p:sldId id="302" r:id="rId14"/>
    <p:sldId id="264" r:id="rId15"/>
    <p:sldId id="259" r:id="rId16"/>
    <p:sldId id="267" r:id="rId17"/>
    <p:sldId id="274" r:id="rId18"/>
    <p:sldId id="276" r:id="rId19"/>
    <p:sldId id="277" r:id="rId20"/>
    <p:sldId id="278" r:id="rId21"/>
    <p:sldId id="287" r:id="rId22"/>
    <p:sldId id="279" r:id="rId23"/>
    <p:sldId id="303" r:id="rId24"/>
    <p:sldId id="280" r:id="rId25"/>
    <p:sldId id="281" r:id="rId26"/>
    <p:sldId id="288" r:id="rId27"/>
    <p:sldId id="289" r:id="rId28"/>
    <p:sldId id="282" r:id="rId29"/>
    <p:sldId id="283" r:id="rId30"/>
    <p:sldId id="284" r:id="rId31"/>
    <p:sldId id="266" r:id="rId32"/>
    <p:sldId id="268" r:id="rId33"/>
    <p:sldId id="299" r:id="rId34"/>
    <p:sldId id="297" r:id="rId35"/>
    <p:sldId id="270" r:id="rId36"/>
    <p:sldId id="29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JOSH" initials="H" lastIdx="7" clrIdx="0"/>
  <p:cmAuthor id="1" name="Brian Kyla" initials="BK"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4690" autoAdjust="0"/>
  </p:normalViewPr>
  <p:slideViewPr>
    <p:cSldViewPr>
      <p:cViewPr varScale="1">
        <p:scale>
          <a:sx n="92" d="100"/>
          <a:sy n="92"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788" y="12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Murray" userId="cc351b3d-15ba-4898-80ac-af4680ac1c08" providerId="ADAL" clId="{B98EECFF-0518-4DD3-8E8C-68BC0CBA9FD9}"/>
    <pc:docChg chg="modSld">
      <pc:chgData name="Danielle Murray" userId="cc351b3d-15ba-4898-80ac-af4680ac1c08" providerId="ADAL" clId="{B98EECFF-0518-4DD3-8E8C-68BC0CBA9FD9}" dt="2026-04-22T18:59:11.507" v="4" actId="20577"/>
      <pc:docMkLst>
        <pc:docMk/>
      </pc:docMkLst>
      <pc:sldChg chg="modSp">
        <pc:chgData name="Danielle Murray" userId="cc351b3d-15ba-4898-80ac-af4680ac1c08" providerId="ADAL" clId="{B98EECFF-0518-4DD3-8E8C-68BC0CBA9FD9}" dt="2026-04-22T18:58:48.540" v="3" actId="20577"/>
        <pc:sldMkLst>
          <pc:docMk/>
          <pc:sldMk cId="0" sldId="258"/>
        </pc:sldMkLst>
        <pc:spChg chg="mod">
          <ac:chgData name="Danielle Murray" userId="cc351b3d-15ba-4898-80ac-af4680ac1c08" providerId="ADAL" clId="{B98EECFF-0518-4DD3-8E8C-68BC0CBA9FD9}" dt="2026-04-22T18:58:48.540" v="3" actId="20577"/>
          <ac:spMkLst>
            <pc:docMk/>
            <pc:sldMk cId="0" sldId="258"/>
            <ac:spMk id="3" creationId="{00000000-0000-0000-0000-000000000000}"/>
          </ac:spMkLst>
        </pc:spChg>
      </pc:sldChg>
      <pc:sldChg chg="modSp">
        <pc:chgData name="Danielle Murray" userId="cc351b3d-15ba-4898-80ac-af4680ac1c08" providerId="ADAL" clId="{B98EECFF-0518-4DD3-8E8C-68BC0CBA9FD9}" dt="2026-04-22T18:59:11.507" v="4" actId="20577"/>
        <pc:sldMkLst>
          <pc:docMk/>
          <pc:sldMk cId="1284022479" sldId="304"/>
        </pc:sldMkLst>
        <pc:spChg chg="mod">
          <ac:chgData name="Danielle Murray" userId="cc351b3d-15ba-4898-80ac-af4680ac1c08" providerId="ADAL" clId="{B98EECFF-0518-4DD3-8E8C-68BC0CBA9FD9}" dt="2026-04-22T18:59:11.507" v="4" actId="20577"/>
          <ac:spMkLst>
            <pc:docMk/>
            <pc:sldMk cId="1284022479" sldId="304"/>
            <ac:spMk id="3" creationId="{C17F3054-7F27-40BC-A0B6-677915040CD4}"/>
          </ac:spMkLst>
        </pc:spChg>
      </pc:sldChg>
    </pc:docChg>
  </pc:docChgLst>
  <pc:docChgLst>
    <pc:chgData name="Danielle Murray" userId="cc351b3d-15ba-4898-80ac-af4680ac1c08" providerId="ADAL" clId="{2804C407-35D0-4013-BC28-BBDF80A3C639}"/>
    <pc:docChg chg="modSld">
      <pc:chgData name="Danielle Murray" userId="cc351b3d-15ba-4898-80ac-af4680ac1c08" providerId="ADAL" clId="{2804C407-35D0-4013-BC28-BBDF80A3C639}" dt="2026-05-04T15:14:07.637" v="31" actId="20577"/>
      <pc:docMkLst>
        <pc:docMk/>
      </pc:docMkLst>
      <pc:sldChg chg="modSp">
        <pc:chgData name="Danielle Murray" userId="cc351b3d-15ba-4898-80ac-af4680ac1c08" providerId="ADAL" clId="{2804C407-35D0-4013-BC28-BBDF80A3C639}" dt="2026-05-04T15:14:07.637" v="31" actId="20577"/>
        <pc:sldMkLst>
          <pc:docMk/>
          <pc:sldMk cId="0" sldId="259"/>
        </pc:sldMkLst>
        <pc:spChg chg="mod">
          <ac:chgData name="Danielle Murray" userId="cc351b3d-15ba-4898-80ac-af4680ac1c08" providerId="ADAL" clId="{2804C407-35D0-4013-BC28-BBDF80A3C639}" dt="2026-05-04T15:14:07.637" v="31" actId="20577"/>
          <ac:spMkLst>
            <pc:docMk/>
            <pc:sldMk cId="0" sldId="259"/>
            <ac:spMk id="3" creationId="{00000000-0000-0000-0000-000000000000}"/>
          </ac:spMkLst>
        </pc:spChg>
      </pc:sldChg>
      <pc:sldChg chg="modSp">
        <pc:chgData name="Danielle Murray" userId="cc351b3d-15ba-4898-80ac-af4680ac1c08" providerId="ADAL" clId="{2804C407-35D0-4013-BC28-BBDF80A3C639}" dt="2026-05-04T15:12:30.360" v="1" actId="20577"/>
        <pc:sldMkLst>
          <pc:docMk/>
          <pc:sldMk cId="0" sldId="261"/>
        </pc:sldMkLst>
        <pc:spChg chg="mod">
          <ac:chgData name="Danielle Murray" userId="cc351b3d-15ba-4898-80ac-af4680ac1c08" providerId="ADAL" clId="{2804C407-35D0-4013-BC28-BBDF80A3C639}" dt="2026-05-04T15:12:30.360" v="1" actId="20577"/>
          <ac:spMkLst>
            <pc:docMk/>
            <pc:sldMk cId="0" sldId="261"/>
            <ac:spMk id="3" creationId="{00000000-0000-0000-0000-000000000000}"/>
          </ac:spMkLst>
        </pc:spChg>
      </pc:sldChg>
      <pc:sldChg chg="modSp">
        <pc:chgData name="Danielle Murray" userId="cc351b3d-15ba-4898-80ac-af4680ac1c08" providerId="ADAL" clId="{2804C407-35D0-4013-BC28-BBDF80A3C639}" dt="2026-05-04T15:13:18.118" v="11" actId="20577"/>
        <pc:sldMkLst>
          <pc:docMk/>
          <pc:sldMk cId="0" sldId="302"/>
        </pc:sldMkLst>
        <pc:spChg chg="mod">
          <ac:chgData name="Danielle Murray" userId="cc351b3d-15ba-4898-80ac-af4680ac1c08" providerId="ADAL" clId="{2804C407-35D0-4013-BC28-BBDF80A3C639}" dt="2026-05-04T15:13:18.118" v="11" actId="20577"/>
          <ac:spMkLst>
            <pc:docMk/>
            <pc:sldMk cId="0" sldId="30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0FA0128-906C-4C33-8A18-E0A4FB1F9DFB}" type="datetimeFigureOut">
              <a:rPr lang="en-US" smtClean="0"/>
              <a:pPr/>
              <a:t>5/4/2026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r>
              <a:rPr lang="en-CA" sz="1200" dirty="0">
                <a:solidFill>
                  <a:srgbClr val="1F497D"/>
                </a:solidFill>
                <a:latin typeface="+mn-lt"/>
                <a:ea typeface="Calibri"/>
                <a:cs typeface="Times New Roman"/>
              </a:rPr>
              <a:t>- Page 17 - </a:t>
            </a:r>
            <a:r>
              <a:rPr lang="en-CA" sz="1200" i="1" dirty="0">
                <a:solidFill>
                  <a:srgbClr val="1F497D"/>
                </a:solidFill>
                <a:latin typeface="+mn-lt"/>
                <a:ea typeface="Calibri"/>
                <a:cs typeface="Times New Roman"/>
              </a:rPr>
              <a:t>what about the cheque users?? what do they do now?</a:t>
            </a:r>
            <a:r>
              <a:rPr lang="en-CA" sz="1200" dirty="0">
                <a:solidFill>
                  <a:srgbClr val="1F497D"/>
                </a:solidFill>
                <a:latin typeface="+mn-lt"/>
                <a:ea typeface="Calibri"/>
                <a:cs typeface="Times New Roman"/>
              </a:rPr>
              <a:t> My </a:t>
            </a:r>
            <a:r>
              <a:rPr lang="en-CA" sz="1200" dirty="0" err="1">
                <a:solidFill>
                  <a:srgbClr val="1F497D"/>
                </a:solidFill>
                <a:latin typeface="+mn-lt"/>
                <a:ea typeface="Calibri"/>
                <a:cs typeface="Times New Roman"/>
              </a:rPr>
              <a:t>reco</a:t>
            </a:r>
            <a:r>
              <a:rPr lang="en-CA" sz="1200" dirty="0">
                <a:solidFill>
                  <a:srgbClr val="1F497D"/>
                </a:solidFill>
                <a:latin typeface="+mn-lt"/>
                <a:ea typeface="Calibri"/>
                <a:cs typeface="Times New Roman"/>
              </a:rPr>
              <a:t> is that there be a cheques choice and it pushes them out to a screen that gives them very specific instructions and requires them to confirm their email address and a contact phone number from August 1st to August 14th (cottages!), call GTHL in </a:t>
            </a:r>
            <a:r>
              <a:rPr lang="en-CA" sz="1200" dirty="0" err="1">
                <a:solidFill>
                  <a:srgbClr val="1F497D"/>
                </a:solidFill>
                <a:latin typeface="+mn-lt"/>
                <a:ea typeface="Calibri"/>
                <a:cs typeface="Times New Roman"/>
              </a:rPr>
              <a:t>xxxx</a:t>
            </a:r>
            <a:r>
              <a:rPr lang="en-CA" sz="1200" dirty="0">
                <a:solidFill>
                  <a:srgbClr val="1F497D"/>
                </a:solidFill>
                <a:latin typeface="+mn-lt"/>
                <a:ea typeface="Calibri"/>
                <a:cs typeface="Times New Roman"/>
              </a:rPr>
              <a:t> office hours, or send 5 cheques dates x y z to this address and to the attention of PRF Team before August 5th (long weekend)</a:t>
            </a:r>
            <a:endParaRPr lang="en-US" sz="1200" dirty="0">
              <a:latin typeface="+mn-lt"/>
              <a:ea typeface="Calibri"/>
              <a:cs typeface="Times New Roman"/>
            </a:endParaRP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80D7EBF-94B5-440B-9835-0BFA302403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1100" i="1" kern="1200" smtClean="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0D7EBF-94B5-440B-9835-0BFA30240304}"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D7EBF-94B5-440B-9835-0BFA30240304}"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0D7EBF-94B5-440B-9835-0BFA30240304}" type="slidenum">
              <a:rPr lang="en-US" smtClean="0"/>
              <a:pPr/>
              <a:t>26</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endParaRPr lang="en-US" dirty="0"/>
          </a:p>
          <a:p>
            <a:endParaRPr lang="en-US" dirty="0"/>
          </a:p>
        </p:txBody>
      </p:sp>
      <p:sp>
        <p:nvSpPr>
          <p:cNvPr id="4" name="Slide Number Placeholder 3"/>
          <p:cNvSpPr>
            <a:spLocks noGrp="1"/>
          </p:cNvSpPr>
          <p:nvPr>
            <p:ph type="sldNum" sz="quarter" idx="10"/>
          </p:nvPr>
        </p:nvSpPr>
        <p:spPr/>
        <p:txBody>
          <a:bodyPr/>
          <a:lstStyle/>
          <a:p>
            <a:fld id="{980D7EBF-94B5-440B-9835-0BFA30240304}"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BDD2F-21F9-4B05-B770-D494E434A9AA}" type="datetime1">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AC000B-1A85-4FE0-B470-8516659DC6D1}" type="datetime1">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4B3E-E624-4070-BD74-44C2CE67BC73}" type="datetime1">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245276-728A-49F9-AF19-2937B731486B}" type="datetime1">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C10DC-11F8-4B99-8339-F1366A33DB4B}" type="datetime1">
              <a:rPr lang="en-US" smtClean="0"/>
              <a:pPr/>
              <a:t>5/4/2026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9351ED-9BAE-4F4C-AF77-7317E1C05A72}" type="datetime1">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CC84A-C336-48F9-A61D-C30422AB2F31}" type="datetime1">
              <a:rPr lang="en-US" smtClean="0"/>
              <a:pPr/>
              <a:t>5/4/2026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86B4D-C3C2-42FD-B882-C4CCF8E559C4}" type="datetime1">
              <a:rPr lang="en-US" smtClean="0"/>
              <a:pPr/>
              <a:t>5/4/2026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1DF43-45E1-4555-ACF9-B804A299112E}" type="datetime1">
              <a:rPr lang="en-US" smtClean="0"/>
              <a:pPr/>
              <a:t>5/4/2026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D87E7-226A-44F8-BA50-F1DE6973A5F2}" type="datetime1">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A66E4-765E-48AF-9E86-BBC144980FED}" type="datetime1">
              <a:rPr lang="en-US" smtClean="0"/>
              <a:pPr/>
              <a:t>5/4/2026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FA1EAF-D313-44CC-903B-40E8170619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62DB8-5E7E-4E90-86F7-50F5A2898FF8}" type="datetime1">
              <a:rPr lang="en-US" smtClean="0"/>
              <a:pPr/>
              <a:t>5/4/2026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A1EAF-D313-44CC-903B-40E8170619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thlcanada.com/player-registration-fe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account.spordle.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thlcanada.com/grants-funding-for-players/#:~:text=The%20GTHL%20Legacy%20fund%20was%20established%20in%202011,GTHL%20has%20distributed%20funds%20through%20our%20granting%20partners."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torontofoundation.ca/gthl-legacy-fun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murray@gthlcanad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thlcanada.com/page/ruleboo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murray@gthlcanad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971800"/>
            <a:ext cx="8382000" cy="1470025"/>
          </a:xfrm>
        </p:spPr>
        <p:txBody>
          <a:bodyPr>
            <a:normAutofit/>
          </a:bodyPr>
          <a:lstStyle/>
          <a:p>
            <a:r>
              <a:rPr lang="en-US" sz="4000" b="1" dirty="0">
                <a:latin typeface="Arial" pitchFamily="34" charset="0"/>
                <a:cs typeface="Arial" pitchFamily="34" charset="0"/>
              </a:rPr>
              <a:t>Greater Toronto Hockey League</a:t>
            </a:r>
          </a:p>
        </p:txBody>
      </p:sp>
      <p:sp>
        <p:nvSpPr>
          <p:cNvPr id="3" name="Subtitle 2"/>
          <p:cNvSpPr>
            <a:spLocks noGrp="1"/>
          </p:cNvSpPr>
          <p:nvPr>
            <p:ph type="subTitle" idx="1"/>
          </p:nvPr>
        </p:nvSpPr>
        <p:spPr>
          <a:xfrm>
            <a:off x="1371600" y="4419600"/>
            <a:ext cx="6400800" cy="1752600"/>
          </a:xfrm>
        </p:spPr>
        <p:txBody>
          <a:bodyPr vert="horz" lIns="91440" tIns="45720" rIns="91440" bIns="45720" rtlCol="0" anchor="t">
            <a:normAutofit/>
          </a:bodyPr>
          <a:lstStyle/>
          <a:p>
            <a:r>
              <a:rPr lang="en-US" dirty="0">
                <a:solidFill>
                  <a:schemeClr val="tx1"/>
                </a:solidFill>
                <a:latin typeface="Arial" pitchFamily="34" charset="0"/>
                <a:cs typeface="Arial" pitchFamily="34" charset="0"/>
              </a:rPr>
              <a:t>Player Registration Manual</a:t>
            </a:r>
          </a:p>
          <a:p>
            <a:r>
              <a:rPr lang="en-US" dirty="0">
                <a:solidFill>
                  <a:schemeClr val="tx1"/>
                </a:solidFill>
                <a:latin typeface="Arial"/>
                <a:cs typeface="Arial"/>
              </a:rPr>
              <a:t>2026-2027</a:t>
            </a:r>
          </a:p>
          <a:p>
            <a:r>
              <a:rPr lang="en-US" dirty="0">
                <a:solidFill>
                  <a:schemeClr val="tx1"/>
                </a:solidFill>
                <a:latin typeface="Arial"/>
                <a:cs typeface="Arial"/>
              </a:rPr>
              <a:t>As of April 22,2026</a:t>
            </a:r>
          </a:p>
        </p:txBody>
      </p:sp>
      <p:sp>
        <p:nvSpPr>
          <p:cNvPr id="4" name="Slide Number Placeholder 3"/>
          <p:cNvSpPr>
            <a:spLocks noGrp="1"/>
          </p:cNvSpPr>
          <p:nvPr>
            <p:ph type="sldNum" sz="quarter" idx="12"/>
          </p:nvPr>
        </p:nvSpPr>
        <p:spPr/>
        <p:txBody>
          <a:bodyPr/>
          <a:lstStyle/>
          <a:p>
            <a:fld id="{B5FA1EAF-D313-44CC-903B-40E817061924}" type="slidenum">
              <a:rPr lang="en-US" smtClean="0">
                <a:latin typeface="Arial" pitchFamily="34" charset="0"/>
                <a:cs typeface="Arial" pitchFamily="34" charset="0"/>
              </a:rPr>
              <a:pPr/>
              <a:t>1</a:t>
            </a:fld>
            <a:endParaRPr lang="en-US" dirty="0">
              <a:latin typeface="Arial" pitchFamily="34" charset="0"/>
              <a:cs typeface="Arial" pitchFamily="34" charset="0"/>
            </a:endParaRPr>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77" y="1604583"/>
            <a:ext cx="8229600" cy="4525963"/>
          </a:xfrm>
        </p:spPr>
        <p:txBody>
          <a:bodyPr vert="horz" lIns="91440" tIns="45720" rIns="91440" bIns="45720" rtlCol="0" anchor="t">
            <a:normAutofit/>
          </a:bodyPr>
          <a:lstStyle/>
          <a:p>
            <a:endParaRPr lang="en-US" sz="2000" dirty="0">
              <a:latin typeface="Arial"/>
              <a:cs typeface="Arial"/>
            </a:endParaRPr>
          </a:p>
          <a:p>
            <a:endParaRPr lang="en-US" sz="2000" dirty="0">
              <a:latin typeface="Arial"/>
              <a:cs typeface="Arial"/>
            </a:endParaRPr>
          </a:p>
          <a:p>
            <a:r>
              <a:rPr lang="en-US" sz="2400" dirty="0">
                <a:latin typeface="Arial"/>
                <a:cs typeface="Arial"/>
              </a:rPr>
              <a:t>All refund requests will be processed beginning January 1, 2027. Exceptions to the January 1, 2027 date may be made on payments submitted in error or as duplicates.</a:t>
            </a:r>
          </a:p>
          <a:p>
            <a:r>
              <a:rPr lang="en-US" sz="2400" dirty="0">
                <a:latin typeface="Arial"/>
                <a:cs typeface="Arial"/>
              </a:rPr>
              <a:t>A request for a refund will only be considered if such request is submitted to the GTHL Office on or before April 15 of current playing season (e.g. for the 2026-27 season, the deadline is April 15, 2027). </a:t>
            </a:r>
            <a:endParaRPr lang="en-US" sz="2400" dirty="0">
              <a:cs typeface="Arial"/>
            </a:endParaRPr>
          </a:p>
          <a:p>
            <a:r>
              <a:rPr lang="en-US" sz="2400" dirty="0">
                <a:latin typeface="Arial"/>
                <a:cs typeface="Arial"/>
              </a:rPr>
              <a:t>No refund requests for past seasons will be considered.</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10</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Title 1"/>
          <p:cNvSpPr>
            <a:spLocks noGrp="1"/>
          </p:cNvSpPr>
          <p:nvPr>
            <p:ph type="title"/>
          </p:nvPr>
        </p:nvSpPr>
        <p:spPr>
          <a:xfrm>
            <a:off x="483577" y="235780"/>
            <a:ext cx="8229600" cy="1143000"/>
          </a:xfrm>
        </p:spPr>
        <p:txBody>
          <a:bodyPr/>
          <a:lstStyle/>
          <a:p>
            <a:r>
              <a:rPr lang="en-US" dirty="0"/>
              <a:t>Policies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lstStyle/>
          <a:p>
            <a:r>
              <a:rPr lang="en-US" dirty="0"/>
              <a:t>Section 3</a:t>
            </a:r>
          </a:p>
        </p:txBody>
      </p:sp>
      <p:sp>
        <p:nvSpPr>
          <p:cNvPr id="3" name="Subtitle 2"/>
          <p:cNvSpPr>
            <a:spLocks noGrp="1"/>
          </p:cNvSpPr>
          <p:nvPr>
            <p:ph type="subTitle" idx="1"/>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11</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4290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342107"/>
            <a:ext cx="8229600" cy="1143000"/>
          </a:xfrm>
        </p:spPr>
        <p:txBody>
          <a:bodyPr/>
          <a:lstStyle/>
          <a:p>
            <a:r>
              <a:rPr lang="en-US" dirty="0"/>
              <a:t>Payment Process</a:t>
            </a:r>
          </a:p>
        </p:txBody>
      </p:sp>
      <p:sp>
        <p:nvSpPr>
          <p:cNvPr id="3" name="Content Placeholder 2"/>
          <p:cNvSpPr>
            <a:spLocks noGrp="1"/>
          </p:cNvSpPr>
          <p:nvPr>
            <p:ph idx="1"/>
          </p:nvPr>
        </p:nvSpPr>
        <p:spPr/>
        <p:txBody>
          <a:bodyPr vert="horz" lIns="91440" tIns="45720" rIns="91440" bIns="45720" rtlCol="0" anchor="t">
            <a:normAutofit/>
          </a:bodyPr>
          <a:lstStyle/>
          <a:p>
            <a:endParaRPr lang="en-US" sz="2000" dirty="0">
              <a:solidFill>
                <a:srgbClr val="FF0000"/>
              </a:solidFill>
              <a:latin typeface="Arial"/>
              <a:cs typeface="Arial"/>
            </a:endParaRPr>
          </a:p>
          <a:p>
            <a:r>
              <a:rPr lang="en-US" sz="2000" dirty="0">
                <a:latin typeface="Arial"/>
                <a:cs typeface="Arial"/>
              </a:rPr>
              <a:t>The GTHL PRF will be open for registration on </a:t>
            </a:r>
            <a:r>
              <a:rPr lang="en-US" sz="2000" dirty="0">
                <a:highlight>
                  <a:srgbClr val="FFFF00"/>
                </a:highlight>
                <a:latin typeface="Arial"/>
                <a:cs typeface="Arial"/>
              </a:rPr>
              <a:t>Saturday April 18, 2026</a:t>
            </a:r>
            <a:r>
              <a:rPr lang="en-US" sz="2000" dirty="0">
                <a:latin typeface="Arial"/>
                <a:cs typeface="Arial"/>
              </a:rPr>
              <a:t>. You can find the link to register on the GTHL website here:</a:t>
            </a:r>
            <a:r>
              <a:rPr lang="en-US" sz="2000" dirty="0">
                <a:solidFill>
                  <a:srgbClr val="FF0000"/>
                </a:solidFill>
                <a:latin typeface="Arial"/>
                <a:cs typeface="Arial"/>
              </a:rPr>
              <a:t> </a:t>
            </a:r>
            <a:endParaRPr lang="en-US" sz="2000" dirty="0">
              <a:solidFill>
                <a:srgbClr val="FF0000"/>
              </a:solidFill>
              <a:cs typeface="Arial"/>
            </a:endParaRPr>
          </a:p>
          <a:p>
            <a:r>
              <a:rPr lang="en-US" sz="2000" dirty="0">
                <a:solidFill>
                  <a:srgbClr val="FF0000"/>
                </a:solidFill>
                <a:latin typeface="Arial"/>
                <a:cs typeface="Arial"/>
                <a:hlinkClick r:id="rId2"/>
              </a:rPr>
              <a:t>www.GTHLCanada.com/player-registration-fee</a:t>
            </a:r>
            <a:r>
              <a:rPr lang="en-US" sz="2000" dirty="0">
                <a:solidFill>
                  <a:srgbClr val="FF0000"/>
                </a:solidFill>
                <a:latin typeface="Arial"/>
                <a:cs typeface="Arial"/>
              </a:rPr>
              <a:t> </a:t>
            </a:r>
            <a:r>
              <a:rPr lang="en-US" sz="2000" dirty="0">
                <a:latin typeface="Arial"/>
                <a:cs typeface="Arial"/>
              </a:rPr>
              <a:t> </a:t>
            </a:r>
            <a:endParaRPr lang="en-US" sz="2000" dirty="0">
              <a:cs typeface="Arial"/>
            </a:endParaRPr>
          </a:p>
          <a:p>
            <a:endParaRPr lang="en-US" sz="2000" dirty="0"/>
          </a:p>
          <a:p>
            <a:r>
              <a:rPr lang="en-US" sz="2000" dirty="0"/>
              <a:t>The following slides will assist you in this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12</a:t>
            </a:fld>
            <a:endParaRPr lang="en-US" dirty="0"/>
          </a:p>
        </p:txBody>
      </p:sp>
      <p:pic>
        <p:nvPicPr>
          <p:cNvPr id="6"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7" name="TextBox 6"/>
          <p:cNvSpPr txBox="1"/>
          <p:nvPr/>
        </p:nvSpPr>
        <p:spPr>
          <a:xfrm>
            <a:off x="914400" y="1371600"/>
            <a:ext cx="7086600" cy="738664"/>
          </a:xfrm>
          <a:prstGeom prst="rect">
            <a:avLst/>
          </a:prstGeom>
          <a:noFill/>
        </p:spPr>
        <p:txBody>
          <a:bodyPr wrap="square" rtlCol="0">
            <a:spAutoFit/>
          </a:bodyPr>
          <a:lstStyle/>
          <a:p>
            <a:r>
              <a:rPr lang="en-US" sz="1400" dirty="0"/>
              <a:t>The registration link is available on the GTHL website under Players &amp; Parents &gt; Player Registration Fee. If you haven’t set up your new account in Hockey Canada, you must do that first at </a:t>
            </a:r>
            <a:r>
              <a:rPr lang="en-US" sz="1400" dirty="0">
                <a:hlinkClick r:id="rId2"/>
              </a:rPr>
              <a:t>https://account.spordle.com/</a:t>
            </a:r>
            <a:r>
              <a:rPr lang="en-US" sz="1400" dirty="0"/>
              <a:t> </a:t>
            </a:r>
            <a:r>
              <a:rPr lang="en-US" sz="1200" dirty="0"/>
              <a:t>  </a:t>
            </a:r>
          </a:p>
        </p:txBody>
      </p:sp>
      <p:sp>
        <p:nvSpPr>
          <p:cNvPr id="8" name="Slide Number Placeholder 7"/>
          <p:cNvSpPr>
            <a:spLocks noGrp="1"/>
          </p:cNvSpPr>
          <p:nvPr>
            <p:ph type="sldNum" sz="quarter" idx="12"/>
          </p:nvPr>
        </p:nvSpPr>
        <p:spPr/>
        <p:txBody>
          <a:bodyPr/>
          <a:lstStyle/>
          <a:p>
            <a:fld id="{B5FA1EAF-D313-44CC-903B-40E817061924}" type="slidenum">
              <a:rPr lang="en-US" smtClean="0"/>
              <a:pPr/>
              <a:t>13</a:t>
            </a:fld>
            <a:endParaRPr lang="en-US" dirty="0"/>
          </a:p>
        </p:txBody>
      </p:sp>
      <p:pic>
        <p:nvPicPr>
          <p:cNvPr id="10"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3" name="Picture 2">
            <a:extLst>
              <a:ext uri="{FF2B5EF4-FFF2-40B4-BE49-F238E27FC236}">
                <a16:creationId xmlns:a16="http://schemas.microsoft.com/office/drawing/2014/main" id="{08CA2DA4-D69B-4C48-829D-13D23390018D}"/>
              </a:ext>
            </a:extLst>
          </p:cNvPr>
          <p:cNvPicPr>
            <a:picLocks noChangeAspect="1"/>
          </p:cNvPicPr>
          <p:nvPr/>
        </p:nvPicPr>
        <p:blipFill>
          <a:blip r:embed="rId4"/>
          <a:stretch>
            <a:fillRect/>
          </a:stretch>
        </p:blipFill>
        <p:spPr>
          <a:xfrm>
            <a:off x="105046" y="2202597"/>
            <a:ext cx="8933907" cy="46554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8" name="Slide Number Placeholder 7"/>
          <p:cNvSpPr>
            <a:spLocks noGrp="1"/>
          </p:cNvSpPr>
          <p:nvPr>
            <p:ph type="sldNum" sz="quarter" idx="12"/>
          </p:nvPr>
        </p:nvSpPr>
        <p:spPr/>
        <p:txBody>
          <a:bodyPr/>
          <a:lstStyle/>
          <a:p>
            <a:fld id="{B5FA1EAF-D313-44CC-903B-40E817061924}" type="slidenum">
              <a:rPr lang="en-US" smtClean="0"/>
              <a:pPr/>
              <a:t>14</a:t>
            </a:fld>
            <a:endParaRPr lang="en-US" dirty="0"/>
          </a:p>
        </p:txBody>
      </p:sp>
      <p:sp>
        <p:nvSpPr>
          <p:cNvPr id="9" name="TextBox 8"/>
          <p:cNvSpPr txBox="1"/>
          <p:nvPr/>
        </p:nvSpPr>
        <p:spPr>
          <a:xfrm>
            <a:off x="914400" y="1192555"/>
            <a:ext cx="7315200" cy="523220"/>
          </a:xfrm>
          <a:prstGeom prst="rect">
            <a:avLst/>
          </a:prstGeom>
          <a:noFill/>
        </p:spPr>
        <p:txBody>
          <a:bodyPr wrap="square" rtlCol="0">
            <a:spAutoFit/>
          </a:bodyPr>
          <a:lstStyle/>
          <a:p>
            <a:r>
              <a:rPr lang="en-US" sz="1400" dirty="0"/>
              <a:t>Select existing participant to continue. If you haven’t registered your participant, select register a participant</a:t>
            </a:r>
            <a:r>
              <a:rPr lang="en-US" sz="1200" dirty="0"/>
              <a:t>. </a:t>
            </a:r>
          </a:p>
        </p:txBody>
      </p:sp>
      <p:pic>
        <p:nvPicPr>
          <p:cNvPr id="11"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4" name="Content Placeholder 3">
            <a:extLst>
              <a:ext uri="{FF2B5EF4-FFF2-40B4-BE49-F238E27FC236}">
                <a16:creationId xmlns:a16="http://schemas.microsoft.com/office/drawing/2014/main" id="{921FBC1A-96C8-074F-84E3-C6F6E9F082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25414"/>
            <a:ext cx="8229600" cy="427553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879"/>
          </a:xfrm>
        </p:spPr>
        <p:txBody>
          <a:bodyPr/>
          <a:lstStyle/>
          <a:p>
            <a:r>
              <a:rPr lang="en-US" dirty="0"/>
              <a:t>Payment Process</a:t>
            </a:r>
          </a:p>
        </p:txBody>
      </p:sp>
      <p:sp>
        <p:nvSpPr>
          <p:cNvPr id="6" name="Slide Number Placeholder 5"/>
          <p:cNvSpPr>
            <a:spLocks noGrp="1"/>
          </p:cNvSpPr>
          <p:nvPr>
            <p:ph type="sldNum" sz="quarter" idx="12"/>
          </p:nvPr>
        </p:nvSpPr>
        <p:spPr/>
        <p:txBody>
          <a:bodyPr/>
          <a:lstStyle/>
          <a:p>
            <a:fld id="{B5FA1EAF-D313-44CC-903B-40E817061924}" type="slidenum">
              <a:rPr lang="en-US" smtClean="0"/>
              <a:pPr/>
              <a:t>15</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371600" cy="118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7" name="Content Placeholder 6" descr="Graphical user interface, application&#10;&#10;Description automatically generated">
            <a:extLst>
              <a:ext uri="{FF2B5EF4-FFF2-40B4-BE49-F238E27FC236}">
                <a16:creationId xmlns:a16="http://schemas.microsoft.com/office/drawing/2014/main" id="{23E3001B-398A-3549-806C-FC711161CF0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22200"/>
            <a:ext cx="8229600" cy="4281963"/>
          </a:xfrm>
        </p:spPr>
      </p:pic>
      <p:sp>
        <p:nvSpPr>
          <p:cNvPr id="3" name="TextBox 2"/>
          <p:cNvSpPr txBox="1"/>
          <p:nvPr/>
        </p:nvSpPr>
        <p:spPr>
          <a:xfrm>
            <a:off x="1447800" y="1181153"/>
            <a:ext cx="6796091" cy="523220"/>
          </a:xfrm>
          <a:prstGeom prst="rect">
            <a:avLst/>
          </a:prstGeom>
          <a:noFill/>
        </p:spPr>
        <p:txBody>
          <a:bodyPr wrap="square" rtlCol="0">
            <a:spAutoFit/>
          </a:bodyPr>
          <a:lstStyle/>
          <a:p>
            <a:r>
              <a:rPr lang="en-US" sz="1400" dirty="0"/>
              <a:t>Choose to search your player by their HCR # or first and last name and date of birth and click search.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16</a:t>
            </a:fld>
            <a:endParaRPr lang="en-US" dirty="0"/>
          </a:p>
        </p:txBody>
      </p:sp>
      <p:sp>
        <p:nvSpPr>
          <p:cNvPr id="6" name="TextBox 5"/>
          <p:cNvSpPr txBox="1"/>
          <p:nvPr/>
        </p:nvSpPr>
        <p:spPr>
          <a:xfrm>
            <a:off x="914400" y="1371600"/>
            <a:ext cx="7086600" cy="523220"/>
          </a:xfrm>
          <a:prstGeom prst="rect">
            <a:avLst/>
          </a:prstGeom>
          <a:noFill/>
        </p:spPr>
        <p:txBody>
          <a:bodyPr wrap="square" rtlCol="0">
            <a:spAutoFit/>
          </a:bodyPr>
          <a:lstStyle/>
          <a:p>
            <a:r>
              <a:rPr lang="en-US" sz="1400" dirty="0"/>
              <a:t>Once your player’s name is found, a box will pop up with the confirmed information, click select. If your player doesn’t show up, please make sure all information is correct. </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cxnSp>
        <p:nvCxnSpPr>
          <p:cNvPr id="11" name="Straight Arrow Connector 10"/>
          <p:cNvCxnSpPr/>
          <p:nvPr/>
        </p:nvCxnSpPr>
        <p:spPr>
          <a:xfrm flipV="1">
            <a:off x="4876800" y="4800600"/>
            <a:ext cx="1752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1447800" y="2362200"/>
            <a:ext cx="1066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Content Placeholder 9" descr="Graphical user interface, application, Teams&#10;&#10;Description automatically generated">
            <a:extLst>
              <a:ext uri="{FF2B5EF4-FFF2-40B4-BE49-F238E27FC236}">
                <a16:creationId xmlns:a16="http://schemas.microsoft.com/office/drawing/2014/main" id="{2B68EEC3-862B-1E40-AB6E-61BB37BE59C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40947"/>
            <a:ext cx="8229600" cy="4281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7" name="Slide Number Placeholder 6"/>
          <p:cNvSpPr>
            <a:spLocks noGrp="1"/>
          </p:cNvSpPr>
          <p:nvPr>
            <p:ph type="sldNum" sz="quarter" idx="12"/>
          </p:nvPr>
        </p:nvSpPr>
        <p:spPr/>
        <p:txBody>
          <a:bodyPr/>
          <a:lstStyle/>
          <a:p>
            <a:fld id="{B5FA1EAF-D313-44CC-903B-40E817061924}" type="slidenum">
              <a:rPr lang="en-US" smtClean="0"/>
              <a:pPr/>
              <a:t>17</a:t>
            </a:fld>
            <a:endParaRPr lang="en-US" dirty="0"/>
          </a:p>
        </p:txBody>
      </p:sp>
      <p:sp>
        <p:nvSpPr>
          <p:cNvPr id="11" name="TextBox 10"/>
          <p:cNvSpPr txBox="1"/>
          <p:nvPr/>
        </p:nvSpPr>
        <p:spPr>
          <a:xfrm>
            <a:off x="1066800" y="1143000"/>
            <a:ext cx="7086600" cy="738664"/>
          </a:xfrm>
          <a:prstGeom prst="rect">
            <a:avLst/>
          </a:prstGeom>
          <a:noFill/>
        </p:spPr>
        <p:txBody>
          <a:bodyPr wrap="square" rtlCol="0">
            <a:spAutoFit/>
          </a:bodyPr>
          <a:lstStyle/>
          <a:p>
            <a:r>
              <a:rPr lang="en-US" sz="1400" dirty="0"/>
              <a:t>The player’s date of birth will populate the options by year of birth. Choose the plan that matches your YEAR of BIRTH, and select full payment or installments, according to your preference. Note; all discounted packages that are selected will be confirmed by our Office. </a:t>
            </a:r>
            <a:endParaRPr lang="en-US" sz="1400" b="1" dirty="0">
              <a:solidFill>
                <a:srgbClr val="FF0000"/>
              </a:solidFill>
            </a:endParaRP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cxnSp>
        <p:nvCxnSpPr>
          <p:cNvPr id="31" name="Straight Arrow Connector 30"/>
          <p:cNvCxnSpPr/>
          <p:nvPr/>
        </p:nvCxnSpPr>
        <p:spPr>
          <a:xfrm flipV="1">
            <a:off x="8305800" y="3962400"/>
            <a:ext cx="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H="1">
            <a:off x="3048000" y="4876800"/>
            <a:ext cx="762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Rectangle 35"/>
          <p:cNvSpPr/>
          <p:nvPr/>
        </p:nvSpPr>
        <p:spPr>
          <a:xfrm>
            <a:off x="5334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Rectangle 36"/>
          <p:cNvSpPr/>
          <p:nvPr/>
        </p:nvSpPr>
        <p:spPr>
          <a:xfrm>
            <a:off x="5334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16002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16002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ectangle 39"/>
          <p:cNvSpPr/>
          <p:nvPr/>
        </p:nvSpPr>
        <p:spPr>
          <a:xfrm>
            <a:off x="2743200" y="35052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Rectangle 40"/>
          <p:cNvSpPr/>
          <p:nvPr/>
        </p:nvSpPr>
        <p:spPr>
          <a:xfrm>
            <a:off x="2743200" y="3733800"/>
            <a:ext cx="914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218E2DC1-4FF9-C44E-AD76-4E3D03DF8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2" y="1941569"/>
            <a:ext cx="9144000" cy="47648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18</a:t>
            </a:fld>
            <a:endParaRPr lang="en-US" dirty="0"/>
          </a:p>
        </p:txBody>
      </p:sp>
      <p:sp>
        <p:nvSpPr>
          <p:cNvPr id="8" name="Rectangle 7"/>
          <p:cNvSpPr/>
          <p:nvPr/>
        </p:nvSpPr>
        <p:spPr>
          <a:xfrm>
            <a:off x="1447800" y="3200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4" name="Straight Arrow Connector 13"/>
          <p:cNvCxnSpPr/>
          <p:nvPr/>
        </p:nvCxnSpPr>
        <p:spPr>
          <a:xfrm>
            <a:off x="6400800" y="3733800"/>
            <a:ext cx="0"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1447800" y="35052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2286000" y="3505200"/>
            <a:ext cx="304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2743200" y="3505200"/>
            <a:ext cx="304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p:cNvSpPr/>
          <p:nvPr/>
        </p:nvSpPr>
        <p:spPr>
          <a:xfrm>
            <a:off x="1295400" y="5867400"/>
            <a:ext cx="4572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3581400" y="5867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1828800" y="58674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1447800" y="2971800"/>
            <a:ext cx="6096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Rectangle 20"/>
          <p:cNvSpPr/>
          <p:nvPr/>
        </p:nvSpPr>
        <p:spPr>
          <a:xfrm>
            <a:off x="762000" y="5867400"/>
            <a:ext cx="3810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7F02186-FB33-474D-8723-9B44B9F2CA4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64FA375-0EDE-E840-ADC5-7719E5B42B5A}"/>
              </a:ext>
            </a:extLst>
          </p:cNvPr>
          <p:cNvPicPr>
            <a:picLocks noChangeAspect="1"/>
          </p:cNvPicPr>
          <p:nvPr/>
        </p:nvPicPr>
        <p:blipFill>
          <a:blip r:embed="rId2"/>
          <a:stretch>
            <a:fillRect/>
          </a:stretch>
        </p:blipFill>
        <p:spPr>
          <a:xfrm>
            <a:off x="0" y="1618635"/>
            <a:ext cx="9144000" cy="4750594"/>
          </a:xfrm>
          <a:prstGeom prst="rect">
            <a:avLst/>
          </a:prstGeom>
        </p:spPr>
      </p:pic>
      <p:pic>
        <p:nvPicPr>
          <p:cNvPr id="22"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3" name="TextBox 2"/>
          <p:cNvSpPr txBox="1"/>
          <p:nvPr/>
        </p:nvSpPr>
        <p:spPr>
          <a:xfrm>
            <a:off x="1295400" y="1176678"/>
            <a:ext cx="7010400" cy="369332"/>
          </a:xfrm>
          <a:prstGeom prst="rect">
            <a:avLst/>
          </a:prstGeom>
          <a:noFill/>
        </p:spPr>
        <p:txBody>
          <a:bodyPr wrap="square" rtlCol="0">
            <a:spAutoFit/>
          </a:bodyPr>
          <a:lstStyle/>
          <a:p>
            <a:r>
              <a:rPr lang="en-US" dirty="0"/>
              <a:t>Once you choose your package, you will click the circle and click next.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1692"/>
          </a:xfrm>
        </p:spPr>
        <p:txBody>
          <a:bodyPr>
            <a:normAutofit fontScale="90000"/>
          </a:bodyPr>
          <a:lstStyle/>
          <a:p>
            <a:r>
              <a:rPr lang="en-US" dirty="0"/>
              <a:t>  Payment Process</a:t>
            </a:r>
          </a:p>
        </p:txBody>
      </p:sp>
      <p:sp>
        <p:nvSpPr>
          <p:cNvPr id="6" name="Slide Number Placeholder 5"/>
          <p:cNvSpPr>
            <a:spLocks noGrp="1"/>
          </p:cNvSpPr>
          <p:nvPr>
            <p:ph type="sldNum" sz="quarter" idx="12"/>
          </p:nvPr>
        </p:nvSpPr>
        <p:spPr/>
        <p:txBody>
          <a:bodyPr/>
          <a:lstStyle/>
          <a:p>
            <a:fld id="{B5FA1EAF-D313-44CC-903B-40E817061924}" type="slidenum">
              <a:rPr lang="en-US" smtClean="0"/>
              <a:pPr/>
              <a:t>19</a:t>
            </a:fld>
            <a:endParaRPr lang="en-US" dirty="0"/>
          </a:p>
        </p:txBody>
      </p:sp>
      <p:sp>
        <p:nvSpPr>
          <p:cNvPr id="8" name="TextBox 7"/>
          <p:cNvSpPr txBox="1"/>
          <p:nvPr/>
        </p:nvSpPr>
        <p:spPr>
          <a:xfrm>
            <a:off x="1371600" y="916330"/>
            <a:ext cx="6934200" cy="584775"/>
          </a:xfrm>
          <a:prstGeom prst="rect">
            <a:avLst/>
          </a:prstGeom>
          <a:noFill/>
        </p:spPr>
        <p:txBody>
          <a:bodyPr wrap="square" rtlCol="0">
            <a:spAutoFit/>
          </a:bodyPr>
          <a:lstStyle/>
          <a:p>
            <a:pPr algn="ctr"/>
            <a:r>
              <a:rPr lang="en-US" sz="1600" dirty="0"/>
              <a:t>Completing the questionnaire will be required to move forward. </a:t>
            </a:r>
          </a:p>
          <a:p>
            <a:pPr algn="ctr"/>
            <a:r>
              <a:rPr lang="en-US" sz="1600" dirty="0"/>
              <a:t>Please select all options that pertain to you. Click next. </a:t>
            </a:r>
            <a:endParaRPr lang="en-US" sz="1600" dirty="0">
              <a:solidFill>
                <a:srgbClr val="FF0000"/>
              </a:solidFill>
            </a:endParaRPr>
          </a:p>
        </p:txBody>
      </p:sp>
      <p:pic>
        <p:nvPicPr>
          <p:cNvPr id="10"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308238F1-97B3-AB4F-8A31-F398381EA16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2BA9DC0-ADF5-0343-B556-88B9A37A3CEB}"/>
              </a:ext>
            </a:extLst>
          </p:cNvPr>
          <p:cNvPicPr>
            <a:picLocks noChangeAspect="1"/>
          </p:cNvPicPr>
          <p:nvPr/>
        </p:nvPicPr>
        <p:blipFill>
          <a:blip r:embed="rId4"/>
          <a:stretch>
            <a:fillRect/>
          </a:stretch>
        </p:blipFill>
        <p:spPr>
          <a:xfrm>
            <a:off x="0" y="1600200"/>
            <a:ext cx="9144000" cy="47935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Contents</a:t>
            </a: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en-US" sz="3000" dirty="0"/>
              <a:t>Section 1 – Player Registration Fee</a:t>
            </a:r>
          </a:p>
          <a:p>
            <a:pPr>
              <a:buNone/>
            </a:pPr>
            <a:r>
              <a:rPr lang="en-US" sz="3000" dirty="0"/>
              <a:t>Section 2 – Policies</a:t>
            </a:r>
          </a:p>
          <a:p>
            <a:pPr>
              <a:buNone/>
            </a:pPr>
            <a:r>
              <a:rPr lang="en-US" sz="3000" dirty="0"/>
              <a:t>Section 3 – Payment Process</a:t>
            </a:r>
          </a:p>
          <a:p>
            <a:pPr>
              <a:buNone/>
            </a:pPr>
            <a:r>
              <a:rPr lang="en-US" sz="3000" dirty="0"/>
              <a:t>Section 4 – Frequently Asked Questions (FAQs)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FA1EAF-D313-44CC-903B-40E817061924}" type="slidenum">
              <a:rPr lang="en-US" smtClean="0"/>
              <a:pPr/>
              <a:t>20</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152400" y="533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TextBox 6"/>
          <p:cNvSpPr txBox="1"/>
          <p:nvPr/>
        </p:nvSpPr>
        <p:spPr>
          <a:xfrm>
            <a:off x="838200" y="498764"/>
            <a:ext cx="7481891" cy="923330"/>
          </a:xfrm>
          <a:prstGeom prst="rect">
            <a:avLst/>
          </a:prstGeom>
          <a:noFill/>
        </p:spPr>
        <p:txBody>
          <a:bodyPr wrap="square" rtlCol="0">
            <a:spAutoFit/>
          </a:bodyPr>
          <a:lstStyle/>
          <a:p>
            <a:pPr algn="ctr"/>
            <a:r>
              <a:rPr lang="en-US" sz="5400" dirty="0"/>
              <a:t>Payment Process</a:t>
            </a:r>
          </a:p>
        </p:txBody>
      </p:sp>
      <p:sp>
        <p:nvSpPr>
          <p:cNvPr id="8" name="TextBox 7"/>
          <p:cNvSpPr txBox="1"/>
          <p:nvPr/>
        </p:nvSpPr>
        <p:spPr>
          <a:xfrm>
            <a:off x="1066800" y="1422094"/>
            <a:ext cx="7543800" cy="2308324"/>
          </a:xfrm>
          <a:prstGeom prst="rect">
            <a:avLst/>
          </a:prstGeom>
          <a:noFill/>
        </p:spPr>
        <p:txBody>
          <a:bodyPr wrap="square" rtlCol="0">
            <a:spAutoFit/>
          </a:bodyPr>
          <a:lstStyle/>
          <a:p>
            <a:pPr marL="0" marR="0" algn="l">
              <a:spcBef>
                <a:spcPts val="0"/>
              </a:spcBef>
              <a:spcAft>
                <a:spcPts val="0"/>
              </a:spcAft>
            </a:pPr>
            <a:r>
              <a:rPr lang="en-US" sz="1200" b="0" i="0" dirty="0">
                <a:solidFill>
                  <a:srgbClr val="000000"/>
                </a:solidFill>
                <a:effectLst/>
              </a:rPr>
              <a:t>The Greater Toronto Hockey League (GTHL) launched the Legacy Fund as part of it’s 100</a:t>
            </a:r>
            <a:r>
              <a:rPr lang="en-US" sz="1200" b="0" i="0" baseline="30000" dirty="0">
                <a:solidFill>
                  <a:srgbClr val="000000"/>
                </a:solidFill>
                <a:effectLst/>
              </a:rPr>
              <a:t>th</a:t>
            </a:r>
            <a:r>
              <a:rPr lang="en-US" sz="1200" b="0" i="0" dirty="0">
                <a:solidFill>
                  <a:srgbClr val="000000"/>
                </a:solidFill>
                <a:effectLst/>
              </a:rPr>
              <a:t> Anniversary Celebration in 2011.  The Fund is used to assist individual players with the financial expenses involved in accessing hockey programs.  The Fund also provides seed money to organizations that develop programs aimed at providing hockey opportunities to players and families who may not otherwise try the game of hockey.   </a:t>
            </a:r>
            <a:endParaRPr lang="en-US" sz="1200" b="0" i="0" dirty="0">
              <a:solidFill>
                <a:srgbClr val="201F1E"/>
              </a:solidFill>
              <a:effectLst/>
            </a:endParaRPr>
          </a:p>
          <a:p>
            <a:pPr marL="0" marR="0" algn="l">
              <a:spcBef>
                <a:spcPts val="0"/>
              </a:spcBef>
              <a:spcAft>
                <a:spcPts val="0"/>
              </a:spcAft>
            </a:pPr>
            <a:r>
              <a:rPr lang="en-US" sz="1200" b="0" i="0" dirty="0">
                <a:solidFill>
                  <a:srgbClr val="201F1E"/>
                </a:solidFill>
                <a:effectLst/>
              </a:rPr>
              <a:t> </a:t>
            </a:r>
          </a:p>
          <a:p>
            <a:pPr marL="0" marR="0" algn="l">
              <a:spcBef>
                <a:spcPts val="0"/>
              </a:spcBef>
              <a:spcAft>
                <a:spcPts val="0"/>
              </a:spcAft>
            </a:pPr>
            <a:r>
              <a:rPr lang="en-US" sz="1200" b="0" i="0" dirty="0">
                <a:solidFill>
                  <a:srgbClr val="000000"/>
                </a:solidFill>
                <a:effectLst/>
              </a:rPr>
              <a:t>To learn more visit </a:t>
            </a:r>
            <a:r>
              <a:rPr lang="en-US" sz="1200" b="0" i="0" u="sng" dirty="0">
                <a:solidFill>
                  <a:srgbClr val="0563C1"/>
                </a:solidFill>
                <a:effectLst/>
                <a:hlinkClick r:id="rId3"/>
              </a:rPr>
              <a:t>Grants &amp; Funding For Players – GTHL (gthlcanada.com)</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 </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This year with the GTHL Player Registration Fee you will have the option to donate $5, $10 to the GTHL Legacy Fund. If you would like to contributed a larger amount and receive a tax receipt you can make your donation directly through the Toronto Foundation </a:t>
            </a:r>
            <a:r>
              <a:rPr lang="en-US" sz="1200" b="0" i="0" u="sng" dirty="0">
                <a:solidFill>
                  <a:srgbClr val="0563C1"/>
                </a:solidFill>
                <a:effectLst/>
                <a:hlinkClick r:id="rId4"/>
              </a:rPr>
              <a:t>GTHL Legacy Fund - Toronto Foundation</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 </a:t>
            </a:r>
            <a:endParaRPr lang="en-US" sz="1200" b="0" i="0" dirty="0">
              <a:solidFill>
                <a:srgbClr val="201F1E"/>
              </a:solidFill>
              <a:effectLst/>
            </a:endParaRPr>
          </a:p>
          <a:p>
            <a:pPr marL="0" marR="0" algn="l">
              <a:spcBef>
                <a:spcPts val="0"/>
              </a:spcBef>
              <a:spcAft>
                <a:spcPts val="0"/>
              </a:spcAft>
            </a:pPr>
            <a:r>
              <a:rPr lang="en-US" sz="1200" b="0" i="0" dirty="0">
                <a:solidFill>
                  <a:srgbClr val="000000"/>
                </a:solidFill>
                <a:effectLst/>
              </a:rPr>
              <a:t>We thank you for any an all support you may be able to provide.</a:t>
            </a:r>
            <a:endParaRPr lang="en-US" sz="1200" b="0" i="0" dirty="0">
              <a:solidFill>
                <a:srgbClr val="201F1E"/>
              </a:solidFill>
              <a:effectLst/>
            </a:endParaRPr>
          </a:p>
        </p:txBody>
      </p:sp>
      <p:pic>
        <p:nvPicPr>
          <p:cNvPr id="6" name="Picture 5" descr="Graphical user interface, application&#10;&#10;Description automatically generated">
            <a:extLst>
              <a:ext uri="{FF2B5EF4-FFF2-40B4-BE49-F238E27FC236}">
                <a16:creationId xmlns:a16="http://schemas.microsoft.com/office/drawing/2014/main" id="{6F824E12-4CC9-41C1-85B7-7F4AB6843AC1}"/>
              </a:ext>
            </a:extLst>
          </p:cNvPr>
          <p:cNvPicPr>
            <a:picLocks noChangeAspect="1"/>
          </p:cNvPicPr>
          <p:nvPr/>
        </p:nvPicPr>
        <p:blipFill rotWithShape="1">
          <a:blip r:embed="rId5"/>
          <a:srcRect t="8440" r="2858" b="7710"/>
          <a:stretch/>
        </p:blipFill>
        <p:spPr>
          <a:xfrm>
            <a:off x="1204909" y="3730418"/>
            <a:ext cx="6643691" cy="2991057"/>
          </a:xfrm>
          <a:prstGeom prst="rect">
            <a:avLst/>
          </a:prstGeom>
        </p:spPr>
      </p:pic>
    </p:spTree>
    <p:extLst>
      <p:ext uri="{BB962C8B-B14F-4D97-AF65-F5344CB8AC3E}">
        <p14:creationId xmlns:p14="http://schemas.microsoft.com/office/powerpoint/2010/main" val="16096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879"/>
          </a:xfrm>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21</a:t>
            </a:fld>
            <a:endParaRPr lang="en-US" dirty="0"/>
          </a:p>
        </p:txBody>
      </p:sp>
      <p:sp>
        <p:nvSpPr>
          <p:cNvPr id="6" name="TextBox 5"/>
          <p:cNvSpPr txBox="1"/>
          <p:nvPr/>
        </p:nvSpPr>
        <p:spPr>
          <a:xfrm>
            <a:off x="1426799" y="979974"/>
            <a:ext cx="7086600" cy="584775"/>
          </a:xfrm>
          <a:prstGeom prst="rect">
            <a:avLst/>
          </a:prstGeom>
          <a:noFill/>
        </p:spPr>
        <p:txBody>
          <a:bodyPr wrap="square" rtlCol="0">
            <a:spAutoFit/>
          </a:bodyPr>
          <a:lstStyle/>
          <a:p>
            <a:r>
              <a:rPr lang="en-US" sz="1600" dirty="0"/>
              <a:t>All Waivers will fall in order, you must sign off on each waiver to move forward. Click next</a:t>
            </a:r>
            <a:r>
              <a:rPr lang="en-US" sz="1400" dirty="0"/>
              <a:t>.  </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D5B7C6CD-7D65-9D4F-A43B-BB5205F76E8E}"/>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6BB967AE-546D-D24E-AA12-F05AF7D85A8F}"/>
              </a:ext>
            </a:extLst>
          </p:cNvPr>
          <p:cNvPicPr>
            <a:picLocks noChangeAspect="1"/>
          </p:cNvPicPr>
          <p:nvPr/>
        </p:nvPicPr>
        <p:blipFill>
          <a:blip r:embed="rId3"/>
          <a:stretch>
            <a:fillRect/>
          </a:stretch>
        </p:blipFill>
        <p:spPr>
          <a:xfrm>
            <a:off x="0" y="1600200"/>
            <a:ext cx="9144000" cy="47648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22</a:t>
            </a:fld>
            <a:endParaRPr lang="en-US" dirty="0"/>
          </a:p>
        </p:txBody>
      </p:sp>
      <p:sp>
        <p:nvSpPr>
          <p:cNvPr id="6" name="TextBox 5"/>
          <p:cNvSpPr txBox="1"/>
          <p:nvPr/>
        </p:nvSpPr>
        <p:spPr>
          <a:xfrm>
            <a:off x="1627909" y="1271793"/>
            <a:ext cx="7086600" cy="707886"/>
          </a:xfrm>
          <a:prstGeom prst="rect">
            <a:avLst/>
          </a:prstGeom>
          <a:noFill/>
        </p:spPr>
        <p:txBody>
          <a:bodyPr wrap="square" rtlCol="0">
            <a:spAutoFit/>
          </a:bodyPr>
          <a:lstStyle/>
          <a:p>
            <a:r>
              <a:rPr lang="en-US" sz="1400" dirty="0"/>
              <a:t>At this point, you will have the opportunity to Register another participant, or proceed to check out. </a:t>
            </a:r>
            <a:endParaRPr lang="en-US" sz="1200" dirty="0"/>
          </a:p>
          <a:p>
            <a:endParaRPr lang="en-US" sz="1200"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4" name="Content Placeholder 3">
            <a:extLst>
              <a:ext uri="{FF2B5EF4-FFF2-40B4-BE49-F238E27FC236}">
                <a16:creationId xmlns:a16="http://schemas.microsoft.com/office/drawing/2014/main" id="{2B051F3F-7B23-CA49-BBD6-F8A1EE132ADB}"/>
              </a:ext>
            </a:extLst>
          </p:cNvPr>
          <p:cNvSpPr>
            <a:spLocks noGrp="1"/>
          </p:cNvSpPr>
          <p:nvPr>
            <p:ph idx="1"/>
          </p:nvPr>
        </p:nvSpPr>
        <p:spPr>
          <a:xfrm>
            <a:off x="533400" y="2300407"/>
            <a:ext cx="8153400" cy="3825756"/>
          </a:xfrm>
        </p:spPr>
        <p:txBody>
          <a:bodyPr/>
          <a:lstStyle/>
          <a:p>
            <a:endParaRPr lang="en-US" dirty="0"/>
          </a:p>
        </p:txBody>
      </p:sp>
      <p:pic>
        <p:nvPicPr>
          <p:cNvPr id="7" name="Picture 6">
            <a:extLst>
              <a:ext uri="{FF2B5EF4-FFF2-40B4-BE49-F238E27FC236}">
                <a16:creationId xmlns:a16="http://schemas.microsoft.com/office/drawing/2014/main" id="{FEFBBD2A-FE85-EC4F-96FB-D2D631B1790B}"/>
              </a:ext>
            </a:extLst>
          </p:cNvPr>
          <p:cNvPicPr>
            <a:picLocks noChangeAspect="1"/>
          </p:cNvPicPr>
          <p:nvPr/>
        </p:nvPicPr>
        <p:blipFill>
          <a:blip r:embed="rId3"/>
          <a:stretch>
            <a:fillRect/>
          </a:stretch>
        </p:blipFill>
        <p:spPr>
          <a:xfrm>
            <a:off x="0" y="2300407"/>
            <a:ext cx="9144000" cy="47363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23</a:t>
            </a:fld>
            <a:endParaRPr lang="en-US" dirty="0"/>
          </a:p>
        </p:txBody>
      </p:sp>
      <p:sp>
        <p:nvSpPr>
          <p:cNvPr id="7" name="TextBox 6"/>
          <p:cNvSpPr txBox="1"/>
          <p:nvPr/>
        </p:nvSpPr>
        <p:spPr>
          <a:xfrm>
            <a:off x="762000" y="1143000"/>
            <a:ext cx="8153400" cy="523220"/>
          </a:xfrm>
          <a:prstGeom prst="rect">
            <a:avLst/>
          </a:prstGeom>
          <a:noFill/>
        </p:spPr>
        <p:txBody>
          <a:bodyPr wrap="square" rtlCol="0">
            <a:spAutoFit/>
          </a:bodyPr>
          <a:lstStyle/>
          <a:p>
            <a:r>
              <a:rPr lang="en-US" sz="1400" dirty="0"/>
              <a:t>This page offers a summary of your registration. Please review and ensure everything is correct. You can also register a sibling at this point, by selecting register another participant, or select next. </a:t>
            </a:r>
          </a:p>
        </p:txBody>
      </p:sp>
      <p:sp>
        <p:nvSpPr>
          <p:cNvPr id="6" name="Content Placeholder 5">
            <a:extLst>
              <a:ext uri="{FF2B5EF4-FFF2-40B4-BE49-F238E27FC236}">
                <a16:creationId xmlns:a16="http://schemas.microsoft.com/office/drawing/2014/main" id="{24826E6A-E58C-384E-876B-A7C45C326392}"/>
              </a:ext>
            </a:extLst>
          </p:cNvPr>
          <p:cNvSpPr>
            <a:spLocks noGrp="1"/>
          </p:cNvSpPr>
          <p:nvPr>
            <p:ph idx="1"/>
          </p:nvPr>
        </p:nvSpPr>
        <p:spPr>
          <a:xfrm>
            <a:off x="457200" y="1956594"/>
            <a:ext cx="8153400" cy="4169569"/>
          </a:xfrm>
        </p:spPr>
        <p:txBody>
          <a:bodyPr/>
          <a:lstStyle/>
          <a:p>
            <a:endParaRPr lang="en-US" dirty="0"/>
          </a:p>
        </p:txBody>
      </p:sp>
      <p:pic>
        <p:nvPicPr>
          <p:cNvPr id="8" name="Picture 7">
            <a:extLst>
              <a:ext uri="{FF2B5EF4-FFF2-40B4-BE49-F238E27FC236}">
                <a16:creationId xmlns:a16="http://schemas.microsoft.com/office/drawing/2014/main" id="{B6471ED3-5E65-6945-B067-C72656555409}"/>
              </a:ext>
            </a:extLst>
          </p:cNvPr>
          <p:cNvPicPr>
            <a:picLocks noChangeAspect="1"/>
          </p:cNvPicPr>
          <p:nvPr/>
        </p:nvPicPr>
        <p:blipFill>
          <a:blip r:embed="rId2"/>
          <a:stretch>
            <a:fillRect/>
          </a:stretch>
        </p:blipFill>
        <p:spPr>
          <a:xfrm>
            <a:off x="0" y="1956594"/>
            <a:ext cx="9144000" cy="47648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24</a:t>
            </a:fld>
            <a:endParaRPr lang="en-US" dirty="0"/>
          </a:p>
        </p:txBody>
      </p:sp>
      <p:sp>
        <p:nvSpPr>
          <p:cNvPr id="7" name="Rectangle 6"/>
          <p:cNvSpPr/>
          <p:nvPr/>
        </p:nvSpPr>
        <p:spPr>
          <a:xfrm>
            <a:off x="2514600" y="2438400"/>
            <a:ext cx="2819400" cy="3810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3657600" y="6096000"/>
            <a:ext cx="20574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95EF62-F1FF-424E-B50E-54C7CC8D3C44}"/>
              </a:ext>
            </a:extLst>
          </p:cNvPr>
          <p:cNvPicPr>
            <a:picLocks noChangeAspect="1"/>
          </p:cNvPicPr>
          <p:nvPr/>
        </p:nvPicPr>
        <p:blipFill>
          <a:blip r:embed="rId2"/>
          <a:stretch>
            <a:fillRect/>
          </a:stretch>
        </p:blipFill>
        <p:spPr>
          <a:xfrm>
            <a:off x="0" y="1744214"/>
            <a:ext cx="9144000" cy="4764881"/>
          </a:xfrm>
          <a:prstGeom prst="rect">
            <a:avLst/>
          </a:prstGeom>
        </p:spPr>
      </p:pic>
      <p:sp>
        <p:nvSpPr>
          <p:cNvPr id="3" name="TextBox 2"/>
          <p:cNvSpPr txBox="1"/>
          <p:nvPr/>
        </p:nvSpPr>
        <p:spPr>
          <a:xfrm>
            <a:off x="1447800" y="1143000"/>
            <a:ext cx="6248400" cy="369332"/>
          </a:xfrm>
          <a:prstGeom prst="rect">
            <a:avLst/>
          </a:prstGeom>
          <a:noFill/>
        </p:spPr>
        <p:txBody>
          <a:bodyPr wrap="square" rtlCol="0">
            <a:spAutoFit/>
          </a:bodyPr>
          <a:lstStyle/>
          <a:p>
            <a:r>
              <a:rPr lang="en-US" dirty="0"/>
              <a:t>Please Review the Terms and Conditions, and sign off. Click NEXT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8" name="Slide Number Placeholder 7"/>
          <p:cNvSpPr>
            <a:spLocks noGrp="1"/>
          </p:cNvSpPr>
          <p:nvPr>
            <p:ph type="sldNum" sz="quarter" idx="12"/>
          </p:nvPr>
        </p:nvSpPr>
        <p:spPr/>
        <p:txBody>
          <a:bodyPr/>
          <a:lstStyle/>
          <a:p>
            <a:fld id="{B5FA1EAF-D313-44CC-903B-40E817061924}" type="slidenum">
              <a:rPr lang="en-US" smtClean="0"/>
              <a:pPr/>
              <a:t>25</a:t>
            </a:fld>
            <a:endParaRPr lang="en-US" dirty="0"/>
          </a:p>
        </p:txBody>
      </p:sp>
      <p:pic>
        <p:nvPicPr>
          <p:cNvPr id="7"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11" name="Rectangle 10"/>
          <p:cNvSpPr/>
          <p:nvPr/>
        </p:nvSpPr>
        <p:spPr>
          <a:xfrm>
            <a:off x="1143000" y="3581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764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943600" y="3581400"/>
            <a:ext cx="1600200" cy="7620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76400" y="2819400"/>
            <a:ext cx="990600" cy="762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EF530B5-5918-8E4A-BA5F-775D681A1E7A}"/>
              </a:ext>
            </a:extLst>
          </p:cNvPr>
          <p:cNvSpPr>
            <a:spLocks noGrp="1"/>
          </p:cNvSpPr>
          <p:nvPr>
            <p:ph idx="1"/>
          </p:nvPr>
        </p:nvSpPr>
        <p:spPr>
          <a:xfrm>
            <a:off x="457200" y="1774031"/>
            <a:ext cx="8229600" cy="4352132"/>
          </a:xfrm>
        </p:spPr>
        <p:txBody>
          <a:bodyPr/>
          <a:lstStyle/>
          <a:p>
            <a:endParaRPr lang="en-US" dirty="0"/>
          </a:p>
        </p:txBody>
      </p:sp>
      <p:pic>
        <p:nvPicPr>
          <p:cNvPr id="5" name="Picture 4">
            <a:extLst>
              <a:ext uri="{FF2B5EF4-FFF2-40B4-BE49-F238E27FC236}">
                <a16:creationId xmlns:a16="http://schemas.microsoft.com/office/drawing/2014/main" id="{3D379B5B-D827-2649-BB54-1AD8DB3360BA}"/>
              </a:ext>
            </a:extLst>
          </p:cNvPr>
          <p:cNvPicPr>
            <a:picLocks noChangeAspect="1"/>
          </p:cNvPicPr>
          <p:nvPr/>
        </p:nvPicPr>
        <p:blipFill>
          <a:blip r:embed="rId3"/>
          <a:stretch>
            <a:fillRect/>
          </a:stretch>
        </p:blipFill>
        <p:spPr>
          <a:xfrm>
            <a:off x="38100" y="1774031"/>
            <a:ext cx="9144000" cy="4764881"/>
          </a:xfrm>
          <a:prstGeom prst="rect">
            <a:avLst/>
          </a:prstGeom>
        </p:spPr>
      </p:pic>
      <p:sp>
        <p:nvSpPr>
          <p:cNvPr id="3" name="TextBox 2"/>
          <p:cNvSpPr txBox="1"/>
          <p:nvPr/>
        </p:nvSpPr>
        <p:spPr>
          <a:xfrm>
            <a:off x="1524000" y="1146517"/>
            <a:ext cx="7239000" cy="669414"/>
          </a:xfrm>
          <a:prstGeom prst="rect">
            <a:avLst/>
          </a:prstGeom>
          <a:noFill/>
        </p:spPr>
        <p:txBody>
          <a:bodyPr wrap="square" rtlCol="0">
            <a:spAutoFit/>
          </a:bodyPr>
          <a:lstStyle/>
          <a:p>
            <a:r>
              <a:rPr lang="en-US" sz="1250" dirty="0"/>
              <a:t>To pay online through credit card, select Credit Card. To pay through post dated </a:t>
            </a:r>
            <a:r>
              <a:rPr lang="en-US" sz="1250" dirty="0" err="1"/>
              <a:t>Cheques</a:t>
            </a:r>
            <a:r>
              <a:rPr lang="en-US" sz="1250" dirty="0"/>
              <a:t>, please select </a:t>
            </a:r>
            <a:r>
              <a:rPr lang="en-US" sz="1250" dirty="0" err="1"/>
              <a:t>Cheque</a:t>
            </a:r>
            <a:r>
              <a:rPr lang="en-US" sz="1250" dirty="0"/>
              <a:t>. Click Next. </a:t>
            </a:r>
            <a:r>
              <a:rPr lang="en-US" sz="1250" dirty="0" err="1"/>
              <a:t>Cheques</a:t>
            </a:r>
            <a:r>
              <a:rPr lang="en-US" sz="1250" dirty="0"/>
              <a:t> must be received immediately at the GTHL Office. </a:t>
            </a:r>
          </a:p>
          <a:p>
            <a:r>
              <a:rPr lang="en-US" sz="1250" dirty="0"/>
              <a:t>57 Carl Hall Rd, Toronto, ON M3K 2E2. In MEMO of </a:t>
            </a:r>
            <a:r>
              <a:rPr lang="en-US" sz="1250" dirty="0" err="1"/>
              <a:t>cheques</a:t>
            </a:r>
            <a:r>
              <a:rPr lang="en-US" sz="1250" dirty="0"/>
              <a:t>, please include Player Name and HCR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26</a:t>
            </a:fld>
            <a:endParaRPr lang="en-US" dirty="0"/>
          </a:p>
        </p:txBody>
      </p:sp>
      <p:sp>
        <p:nvSpPr>
          <p:cNvPr id="6" name="TextBox 5"/>
          <p:cNvSpPr txBox="1"/>
          <p:nvPr/>
        </p:nvSpPr>
        <p:spPr>
          <a:xfrm>
            <a:off x="838200" y="1295400"/>
            <a:ext cx="7467600" cy="307777"/>
          </a:xfrm>
          <a:prstGeom prst="rect">
            <a:avLst/>
          </a:prstGeom>
          <a:noFill/>
        </p:spPr>
        <p:txBody>
          <a:bodyPr wrap="square" rtlCol="0">
            <a:spAutoFit/>
          </a:bodyPr>
          <a:lstStyle/>
          <a:p>
            <a:pPr algn="ctr"/>
            <a:r>
              <a:rPr lang="en-US" sz="1400" dirty="0"/>
              <a:t>If Credit Card payment is selected, complete the payment page and click Pay</a:t>
            </a:r>
            <a:r>
              <a:rPr lang="en-US" sz="1200" dirty="0"/>
              <a:t>. </a:t>
            </a:r>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Rectangle 6"/>
          <p:cNvSpPr/>
          <p:nvPr/>
        </p:nvSpPr>
        <p:spPr>
          <a:xfrm>
            <a:off x="381000" y="2057400"/>
            <a:ext cx="1066800" cy="1524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F9124D-943E-C041-BB31-BE5D56621C0C}"/>
              </a:ext>
            </a:extLst>
          </p:cNvPr>
          <p:cNvPicPr>
            <a:picLocks noChangeAspect="1"/>
          </p:cNvPicPr>
          <p:nvPr/>
        </p:nvPicPr>
        <p:blipFill>
          <a:blip r:embed="rId4"/>
          <a:stretch>
            <a:fillRect/>
          </a:stretch>
        </p:blipFill>
        <p:spPr>
          <a:xfrm>
            <a:off x="0" y="1786882"/>
            <a:ext cx="9144000" cy="4686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Process</a:t>
            </a:r>
          </a:p>
        </p:txBody>
      </p:sp>
      <p:sp>
        <p:nvSpPr>
          <p:cNvPr id="5" name="Slide Number Placeholder 4"/>
          <p:cNvSpPr>
            <a:spLocks noGrp="1"/>
          </p:cNvSpPr>
          <p:nvPr>
            <p:ph type="sldNum" sz="quarter" idx="12"/>
          </p:nvPr>
        </p:nvSpPr>
        <p:spPr/>
        <p:txBody>
          <a:bodyPr/>
          <a:lstStyle/>
          <a:p>
            <a:fld id="{B5FA1EAF-D313-44CC-903B-40E817061924}" type="slidenum">
              <a:rPr lang="en-US" smtClean="0"/>
              <a:pPr/>
              <a:t>27</a:t>
            </a:fld>
            <a:endParaRPr lang="en-US" dirty="0"/>
          </a:p>
        </p:txBody>
      </p:sp>
      <p:sp>
        <p:nvSpPr>
          <p:cNvPr id="6" name="TextBox 5"/>
          <p:cNvSpPr txBox="1"/>
          <p:nvPr/>
        </p:nvSpPr>
        <p:spPr>
          <a:xfrm>
            <a:off x="1143000" y="1219200"/>
            <a:ext cx="7086600" cy="461665"/>
          </a:xfrm>
          <a:prstGeom prst="rect">
            <a:avLst/>
          </a:prstGeom>
          <a:noFill/>
        </p:spPr>
        <p:txBody>
          <a:bodyPr wrap="square" rtlCol="0">
            <a:spAutoFit/>
          </a:bodyPr>
          <a:lstStyle/>
          <a:p>
            <a:r>
              <a:rPr lang="en-US" sz="1200" dirty="0"/>
              <a:t>Whether you select Credit Card payment or </a:t>
            </a:r>
            <a:r>
              <a:rPr lang="en-US" sz="1200" dirty="0" err="1"/>
              <a:t>Cheque</a:t>
            </a:r>
            <a:r>
              <a:rPr lang="en-US" sz="1200" dirty="0"/>
              <a:t>, the system will generate and email an Invoice as shown below. Keep this for your records. </a:t>
            </a:r>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pic>
        <p:nvPicPr>
          <p:cNvPr id="13" name="Picture 12" descr="Graphical user interface, application&#10;&#10;Description automatically generated">
            <a:extLst>
              <a:ext uri="{FF2B5EF4-FFF2-40B4-BE49-F238E27FC236}">
                <a16:creationId xmlns:a16="http://schemas.microsoft.com/office/drawing/2014/main" id="{6937889E-79A7-8B4B-BB44-53E9828A1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298" y="1541600"/>
            <a:ext cx="2828003" cy="506752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a:lstStyle/>
          <a:p>
            <a:r>
              <a:rPr lang="en-US" dirty="0"/>
              <a:t>Section 4</a:t>
            </a:r>
          </a:p>
        </p:txBody>
      </p:sp>
      <p:sp>
        <p:nvSpPr>
          <p:cNvPr id="3" name="Subtitle 2"/>
          <p:cNvSpPr>
            <a:spLocks noGrp="1"/>
          </p:cNvSpPr>
          <p:nvPr>
            <p:ph type="subTitle" idx="1"/>
          </p:nvPr>
        </p:nvSpPr>
        <p:spPr/>
        <p:txBody>
          <a:bodyPr/>
          <a:lstStyle/>
          <a:p>
            <a:r>
              <a:rPr lang="en-US" dirty="0"/>
              <a:t>Frequently Asked Questions (FAQ)</a:t>
            </a:r>
          </a:p>
        </p:txBody>
      </p:sp>
      <p:sp>
        <p:nvSpPr>
          <p:cNvPr id="4" name="Slide Number Placeholder 3"/>
          <p:cNvSpPr>
            <a:spLocks noGrp="1"/>
          </p:cNvSpPr>
          <p:nvPr>
            <p:ph type="sldNum" sz="quarter" idx="12"/>
          </p:nvPr>
        </p:nvSpPr>
        <p:spPr/>
        <p:txBody>
          <a:bodyPr/>
          <a:lstStyle/>
          <a:p>
            <a:fld id="{B5FA1EAF-D313-44CC-903B-40E817061924}" type="slidenum">
              <a:rPr lang="en-US" smtClean="0"/>
              <a:pPr/>
              <a:t>28</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0" indent="0">
              <a:buNone/>
            </a:pPr>
            <a:r>
              <a:rPr lang="en-US" sz="1400" b="1" dirty="0"/>
              <a:t>1)  How do I know if a player is eligible to participate in a game? </a:t>
            </a:r>
          </a:p>
          <a:p>
            <a:pPr marL="688975" indent="-688975">
              <a:buNone/>
            </a:pPr>
            <a:r>
              <a:rPr lang="en-US" sz="1400" dirty="0"/>
              <a:t>	</a:t>
            </a:r>
          </a:p>
          <a:p>
            <a:pPr marL="688975" indent="-688975">
              <a:buNone/>
            </a:pPr>
            <a:r>
              <a:rPr lang="en-US" sz="1400" b="1" dirty="0">
                <a:highlight>
                  <a:srgbClr val="FFFF00"/>
                </a:highlight>
              </a:rPr>
              <a:t>A:</a:t>
            </a:r>
            <a:r>
              <a:rPr lang="en-US" sz="1400" dirty="0"/>
              <a:t> The player will appear with an APPROVED status on the roster. This can be discussed with the  </a:t>
            </a:r>
          </a:p>
          <a:p>
            <a:pPr marL="688975" indent="-688975">
              <a:buNone/>
            </a:pPr>
            <a:r>
              <a:rPr lang="en-US" sz="1400" dirty="0"/>
              <a:t>club your player is registered with. </a:t>
            </a:r>
          </a:p>
          <a:p>
            <a:pPr marL="0" indent="0">
              <a:buNone/>
            </a:pPr>
            <a:endParaRPr lang="en-US" sz="1400" dirty="0"/>
          </a:p>
          <a:p>
            <a:pPr marL="0" indent="0">
              <a:buNone/>
            </a:pPr>
            <a:r>
              <a:rPr lang="en-US" sz="1400" b="1" dirty="0"/>
              <a:t>2)  When a player registers late (for example, in December) is the player allowed to play immediately and/or is there a grace period to clear the payment process?</a:t>
            </a:r>
          </a:p>
          <a:p>
            <a:pPr marL="0" indent="0">
              <a:buNone/>
            </a:pPr>
            <a:endParaRPr lang="en-US" sz="1400" b="1" dirty="0"/>
          </a:p>
          <a:p>
            <a:pPr marL="688975" indent="-688975">
              <a:buNone/>
            </a:pPr>
            <a:r>
              <a:rPr lang="en-US" sz="1400" b="1" dirty="0">
                <a:highlight>
                  <a:srgbClr val="FFFF00"/>
                </a:highlight>
              </a:rPr>
              <a:t>A:</a:t>
            </a:r>
            <a:r>
              <a:rPr lang="en-US" sz="1400" dirty="0"/>
              <a:t> The player will remain ineligible on the roster until the family completes the Player Registration</a:t>
            </a:r>
          </a:p>
          <a:p>
            <a:pPr marL="688975" indent="-688975">
              <a:buNone/>
            </a:pPr>
            <a:r>
              <a:rPr lang="en-US" sz="1400" dirty="0"/>
              <a:t> Fee. Once completed, the club where you are registered can submit the roster for review of</a:t>
            </a:r>
          </a:p>
          <a:p>
            <a:pPr marL="688975" indent="-688975">
              <a:buNone/>
            </a:pPr>
            <a:r>
              <a:rPr lang="en-US" sz="1400" dirty="0"/>
              <a:t> the newly added player. Once payment is confirmed the player will appear APPROVED</a:t>
            </a:r>
          </a:p>
          <a:p>
            <a:pPr marL="688975" indent="-688975">
              <a:buNone/>
            </a:pPr>
            <a:r>
              <a:rPr lang="en-US" sz="1400" dirty="0"/>
              <a:t> on the roster. </a:t>
            </a:r>
          </a:p>
          <a:p>
            <a:pPr marL="688975" indent="-688975">
              <a:buNone/>
            </a:pPr>
            <a:endParaRPr lang="en-US" sz="1400" dirty="0"/>
          </a:p>
          <a:p>
            <a:pPr marL="0" indent="0">
              <a:buNone/>
            </a:pPr>
            <a:r>
              <a:rPr lang="en-US" sz="1400" b="1" dirty="0"/>
              <a:t>3)  Will the Hockey Canada online registration system accept both Credit and Debit cards?</a:t>
            </a:r>
          </a:p>
          <a:p>
            <a:pPr>
              <a:buAutoNum type="arabicParenR" startAt="3"/>
            </a:pPr>
            <a:endParaRPr lang="en-US" sz="1400" b="1" dirty="0"/>
          </a:p>
          <a:p>
            <a:pPr marL="688975" indent="-688975">
              <a:buNone/>
            </a:pPr>
            <a:r>
              <a:rPr lang="en-US" sz="1400" b="1" dirty="0">
                <a:highlight>
                  <a:srgbClr val="FFFF00"/>
                </a:highlight>
              </a:rPr>
              <a:t>A:</a:t>
            </a:r>
            <a:r>
              <a:rPr lang="en-US" sz="1400" dirty="0"/>
              <a:t> Hockey Canada Registry will accept Visa, and MasterCard. The League Office will</a:t>
            </a:r>
          </a:p>
          <a:p>
            <a:pPr marL="688975" indent="-688975">
              <a:buNone/>
            </a:pPr>
            <a:r>
              <a:rPr lang="en-US" sz="1400" dirty="0"/>
              <a:t> accept post dated Cheques. Debit cards are not accepted. </a:t>
            </a:r>
            <a:endParaRPr lang="en-US" sz="1400" strike="sngStrike"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29</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Effect transition="in" filter="fade">
                                      <p:cBhvr>
                                        <p:cTn id="7" dur="2000"/>
                                        <p:tgtEl>
                                          <p:spTgt spid="10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1" end="1"/>
                                            </p:txEl>
                                          </p:spTgt>
                                        </p:tgtEl>
                                        <p:attrNameLst>
                                          <p:attrName>style.visibility</p:attrName>
                                        </p:attrNameLst>
                                      </p:cBhvr>
                                      <p:to>
                                        <p:strVal val="visible"/>
                                      </p:to>
                                    </p:set>
                                    <p:animEffect transition="in" filter="fade">
                                      <p:cBhvr>
                                        <p:cTn id="12" dur="2000"/>
                                        <p:tgtEl>
                                          <p:spTgt spid="10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2" end="2"/>
                                            </p:txEl>
                                          </p:spTgt>
                                        </p:tgtEl>
                                        <p:attrNameLst>
                                          <p:attrName>style.visibility</p:attrName>
                                        </p:attrNameLst>
                                      </p:cBhvr>
                                      <p:to>
                                        <p:strVal val="visible"/>
                                      </p:to>
                                    </p:set>
                                    <p:animEffect transition="in" filter="fade">
                                      <p:cBhvr>
                                        <p:cTn id="17" dur="2000"/>
                                        <p:tgtEl>
                                          <p:spTgt spid="10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3" end="3"/>
                                            </p:txEl>
                                          </p:spTgt>
                                        </p:tgtEl>
                                        <p:attrNameLst>
                                          <p:attrName>style.visibility</p:attrName>
                                        </p:attrNameLst>
                                      </p:cBhvr>
                                      <p:to>
                                        <p:strVal val="visible"/>
                                      </p:to>
                                    </p:set>
                                    <p:animEffect transition="in" filter="fade">
                                      <p:cBhvr>
                                        <p:cTn id="22" dur="2000"/>
                                        <p:tgtEl>
                                          <p:spTgt spid="10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5" end="5"/>
                                            </p:txEl>
                                          </p:spTgt>
                                        </p:tgtEl>
                                        <p:attrNameLst>
                                          <p:attrName>style.visibility</p:attrName>
                                        </p:attrNameLst>
                                      </p:cBhvr>
                                      <p:to>
                                        <p:strVal val="visible"/>
                                      </p:to>
                                    </p:set>
                                    <p:animEffect transition="in" filter="fade">
                                      <p:cBhvr>
                                        <p:cTn id="27" dur="2000"/>
                                        <p:tgtEl>
                                          <p:spTgt spid="102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7" end="7"/>
                                            </p:txEl>
                                          </p:spTgt>
                                        </p:tgtEl>
                                        <p:attrNameLst>
                                          <p:attrName>style.visibility</p:attrName>
                                        </p:attrNameLst>
                                      </p:cBhvr>
                                      <p:to>
                                        <p:strVal val="visible"/>
                                      </p:to>
                                    </p:set>
                                    <p:animEffect transition="in" filter="fade">
                                      <p:cBhvr>
                                        <p:cTn id="32" dur="2000"/>
                                        <p:tgtEl>
                                          <p:spTgt spid="102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8" end="8"/>
                                            </p:txEl>
                                          </p:spTgt>
                                        </p:tgtEl>
                                        <p:attrNameLst>
                                          <p:attrName>style.visibility</p:attrName>
                                        </p:attrNameLst>
                                      </p:cBhvr>
                                      <p:to>
                                        <p:strVal val="visible"/>
                                      </p:to>
                                    </p:set>
                                    <p:animEffect transition="in" filter="fade">
                                      <p:cBhvr>
                                        <p:cTn id="37" dur="2000"/>
                                        <p:tgtEl>
                                          <p:spTgt spid="102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7">
                                            <p:txEl>
                                              <p:pRg st="9" end="9"/>
                                            </p:txEl>
                                          </p:spTgt>
                                        </p:tgtEl>
                                        <p:attrNameLst>
                                          <p:attrName>style.visibility</p:attrName>
                                        </p:attrNameLst>
                                      </p:cBhvr>
                                      <p:to>
                                        <p:strVal val="visible"/>
                                      </p:to>
                                    </p:set>
                                    <p:animEffect transition="in" filter="fade">
                                      <p:cBhvr>
                                        <p:cTn id="42" dur="2000"/>
                                        <p:tgtEl>
                                          <p:spTgt spid="102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7">
                                            <p:txEl>
                                              <p:pRg st="10" end="10"/>
                                            </p:txEl>
                                          </p:spTgt>
                                        </p:tgtEl>
                                        <p:attrNameLst>
                                          <p:attrName>style.visibility</p:attrName>
                                        </p:attrNameLst>
                                      </p:cBhvr>
                                      <p:to>
                                        <p:strVal val="visible"/>
                                      </p:to>
                                    </p:set>
                                    <p:animEffect transition="in" filter="fade">
                                      <p:cBhvr>
                                        <p:cTn id="47" dur="2000"/>
                                        <p:tgtEl>
                                          <p:spTgt spid="1024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7">
                                            <p:txEl>
                                              <p:pRg st="12" end="12"/>
                                            </p:txEl>
                                          </p:spTgt>
                                        </p:tgtEl>
                                        <p:attrNameLst>
                                          <p:attrName>style.visibility</p:attrName>
                                        </p:attrNameLst>
                                      </p:cBhvr>
                                      <p:to>
                                        <p:strVal val="visible"/>
                                      </p:to>
                                    </p:set>
                                    <p:animEffect transition="in" filter="fade">
                                      <p:cBhvr>
                                        <p:cTn id="52" dur="2000"/>
                                        <p:tgtEl>
                                          <p:spTgt spid="1024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7">
                                            <p:txEl>
                                              <p:pRg st="14" end="14"/>
                                            </p:txEl>
                                          </p:spTgt>
                                        </p:tgtEl>
                                        <p:attrNameLst>
                                          <p:attrName>style.visibility</p:attrName>
                                        </p:attrNameLst>
                                      </p:cBhvr>
                                      <p:to>
                                        <p:strVal val="visible"/>
                                      </p:to>
                                    </p:set>
                                    <p:animEffect transition="in" filter="fade">
                                      <p:cBhvr>
                                        <p:cTn id="57" dur="2000"/>
                                        <p:tgtEl>
                                          <p:spTgt spid="10247">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47">
                                            <p:txEl>
                                              <p:pRg st="15" end="15"/>
                                            </p:txEl>
                                          </p:spTgt>
                                        </p:tgtEl>
                                        <p:attrNameLst>
                                          <p:attrName>style.visibility</p:attrName>
                                        </p:attrNameLst>
                                      </p:cBhvr>
                                      <p:to>
                                        <p:strVal val="visible"/>
                                      </p:to>
                                    </p:set>
                                    <p:animEffect transition="in" filter="fade">
                                      <p:cBhvr>
                                        <p:cTn id="62" dur="2000"/>
                                        <p:tgtEl>
                                          <p:spTgt spid="102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itchFamily="34" charset="0"/>
                <a:cs typeface="Arial" pitchFamily="34" charset="0"/>
              </a:rPr>
              <a:t>Section 1</a:t>
            </a:r>
          </a:p>
        </p:txBody>
      </p:sp>
      <p:sp>
        <p:nvSpPr>
          <p:cNvPr id="3" name="Subtitle 2"/>
          <p:cNvSpPr>
            <a:spLocks noGrp="1"/>
          </p:cNvSpPr>
          <p:nvPr>
            <p:ph type="subTitle" idx="1"/>
          </p:nvPr>
        </p:nvSpPr>
        <p:spPr/>
        <p:txBody>
          <a:bodyPr/>
          <a:lstStyle/>
          <a:p>
            <a:r>
              <a:rPr lang="en-US" dirty="0">
                <a:latin typeface="Arial" pitchFamily="34" charset="0"/>
                <a:cs typeface="Arial" pitchFamily="34" charset="0"/>
              </a:rPr>
              <a:t>Player Registration Fee</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5FA1EAF-D313-44CC-903B-40E817061924}" type="slidenum">
              <a:rPr lang="en-US" smtClean="0"/>
              <a:pPr/>
              <a:t>3</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60325" indent="0">
              <a:buNone/>
            </a:pPr>
            <a:endParaRPr lang="en-US" sz="1400" strike="sngStrike" dirty="0"/>
          </a:p>
          <a:p>
            <a:pPr marL="0" indent="0">
              <a:buNone/>
            </a:pPr>
            <a:r>
              <a:rPr lang="en-US" sz="1200" b="1" dirty="0"/>
              <a:t>4)  Can I pay by cheque and how? </a:t>
            </a:r>
          </a:p>
          <a:p>
            <a:pPr marL="0" indent="0">
              <a:buNone/>
            </a:pPr>
            <a:endParaRPr lang="en-US" sz="1200" b="1" dirty="0"/>
          </a:p>
          <a:p>
            <a:pPr marL="688975" indent="-688975">
              <a:buNone/>
            </a:pPr>
            <a:r>
              <a:rPr lang="en-US" sz="1200" b="1" dirty="0">
                <a:highlight>
                  <a:srgbClr val="FFFF00"/>
                </a:highlight>
              </a:rPr>
              <a:t>A:</a:t>
            </a:r>
            <a:r>
              <a:rPr lang="en-US" sz="1200" dirty="0"/>
              <a:t> The Hockey Canada online registration will allow you to “check-out” by cheque. The cheque(s)</a:t>
            </a:r>
          </a:p>
          <a:p>
            <a:pPr marL="688975" indent="-688975">
              <a:buNone/>
            </a:pPr>
            <a:r>
              <a:rPr lang="en-US" sz="1200" dirty="0"/>
              <a:t> must be forwarded along with the order receipt to the GTHL office. Cheques should</a:t>
            </a:r>
          </a:p>
          <a:p>
            <a:pPr marL="688975" indent="-688975">
              <a:buNone/>
            </a:pPr>
            <a:r>
              <a:rPr lang="en-US" sz="1200" dirty="0"/>
              <a:t> be made out to the Greater Toronto Hockey League and include the correct deposit dates along</a:t>
            </a:r>
          </a:p>
          <a:p>
            <a:pPr marL="688975" indent="-688975">
              <a:buNone/>
            </a:pPr>
            <a:r>
              <a:rPr lang="en-US" sz="1200" dirty="0"/>
              <a:t> with the players’ name and HCR number in memo section. </a:t>
            </a:r>
          </a:p>
          <a:p>
            <a:pPr marL="688975" indent="-688975">
              <a:buNone/>
            </a:pPr>
            <a:endParaRPr lang="en-US" sz="1200" dirty="0"/>
          </a:p>
          <a:p>
            <a:pPr marL="688975" indent="-688975">
              <a:buNone/>
            </a:pPr>
            <a:r>
              <a:rPr lang="en-US" sz="1200" dirty="0"/>
              <a:t>Please forward all cheques immediately following registration. </a:t>
            </a:r>
          </a:p>
          <a:p>
            <a:pPr marL="688975" indent="-688975">
              <a:buNone/>
            </a:pPr>
            <a:endParaRPr lang="en-US" sz="1200" dirty="0"/>
          </a:p>
          <a:p>
            <a:pPr marL="688975" indent="-688975">
              <a:buNone/>
            </a:pPr>
            <a:r>
              <a:rPr lang="en-US" sz="1200" dirty="0"/>
              <a:t>Outstanding payments may result in the player being placed on a financial hold. </a:t>
            </a:r>
          </a:p>
          <a:p>
            <a:pPr marL="688975" indent="-688975">
              <a:buNone/>
            </a:pPr>
            <a:endParaRPr lang="en-US" sz="1200" dirty="0"/>
          </a:p>
          <a:p>
            <a:pPr marL="688975" indent="-688975">
              <a:buNone/>
            </a:pPr>
            <a:r>
              <a:rPr lang="en-US" sz="1200" dirty="0"/>
              <a:t>Inquiries about cheque payments should be forwarded to Danielle Murray, Manager, Registration at </a:t>
            </a:r>
          </a:p>
          <a:p>
            <a:pPr marL="688975" indent="-688975">
              <a:buNone/>
            </a:pPr>
            <a:r>
              <a:rPr lang="en-US" sz="1200" dirty="0">
                <a:hlinkClick r:id="rId2"/>
              </a:rPr>
              <a:t>dmurray@gthlcanada.com</a:t>
            </a:r>
            <a:r>
              <a:rPr lang="en-US" sz="1200" dirty="0"/>
              <a:t> </a:t>
            </a:r>
            <a:endParaRPr lang="en-US" sz="1200" strike="sngStrike" dirty="0"/>
          </a:p>
          <a:p>
            <a:pPr marL="0" indent="0">
              <a:buNone/>
            </a:pPr>
            <a:endParaRPr lang="en-US" sz="1200" dirty="0"/>
          </a:p>
          <a:p>
            <a:pPr marL="0" indent="0">
              <a:buNone/>
            </a:pPr>
            <a:r>
              <a:rPr lang="en-US" sz="1200" dirty="0"/>
              <a:t>Cheques should be sent to the below address or dropped off at the Greater Toronto Hockey League office:</a:t>
            </a:r>
          </a:p>
          <a:p>
            <a:pPr marL="60325" indent="0" algn="ctr">
              <a:buNone/>
            </a:pPr>
            <a:endParaRPr lang="en-US" sz="1200" b="1" dirty="0"/>
          </a:p>
          <a:p>
            <a:pPr marL="60325" indent="0" algn="ctr">
              <a:buNone/>
            </a:pPr>
            <a:r>
              <a:rPr lang="en-US" sz="1200" b="1" dirty="0"/>
              <a:t>Greater Toronto Hockey League</a:t>
            </a:r>
          </a:p>
          <a:p>
            <a:pPr marL="60325" indent="0" algn="ctr">
              <a:buNone/>
            </a:pPr>
            <a:r>
              <a:rPr lang="en-US" sz="1200" b="1" dirty="0"/>
              <a:t>57 Carl Hall Rd.</a:t>
            </a:r>
          </a:p>
          <a:p>
            <a:pPr marL="60325" indent="0" algn="ctr">
              <a:buNone/>
            </a:pPr>
            <a:r>
              <a:rPr lang="en-US" sz="1200" b="1" dirty="0"/>
              <a:t>Toronto, Ontario</a:t>
            </a:r>
          </a:p>
          <a:p>
            <a:pPr marL="60325" indent="0" algn="ctr">
              <a:buNone/>
            </a:pPr>
            <a:r>
              <a:rPr lang="en-US" sz="1200" b="1" dirty="0"/>
              <a:t>M3K 2B6</a:t>
            </a:r>
          </a:p>
        </p:txBody>
      </p:sp>
      <p:sp>
        <p:nvSpPr>
          <p:cNvPr id="6" name="Slide Number Placeholder 5"/>
          <p:cNvSpPr>
            <a:spLocks noGrp="1"/>
          </p:cNvSpPr>
          <p:nvPr>
            <p:ph type="sldNum" sz="quarter" idx="12"/>
          </p:nvPr>
        </p:nvSpPr>
        <p:spPr/>
        <p:txBody>
          <a:bodyPr/>
          <a:lstStyle/>
          <a:p>
            <a:fld id="{B5FA1EAF-D313-44CC-903B-40E817061924}" type="slidenum">
              <a:rPr lang="en-US" smtClean="0"/>
              <a:pPr/>
              <a:t>30</a:t>
            </a:fld>
            <a:endParaRPr lang="en-US" dirty="0"/>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1" end="1"/>
                                            </p:txEl>
                                          </p:spTgt>
                                        </p:tgtEl>
                                        <p:attrNameLst>
                                          <p:attrName>style.visibility</p:attrName>
                                        </p:attrNameLst>
                                      </p:cBhvr>
                                      <p:to>
                                        <p:strVal val="visible"/>
                                      </p:to>
                                    </p:set>
                                    <p:animEffect transition="in" filter="fade">
                                      <p:cBhvr>
                                        <p:cTn id="7" dur="2000"/>
                                        <p:tgtEl>
                                          <p:spTgt spid="102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3" end="3"/>
                                            </p:txEl>
                                          </p:spTgt>
                                        </p:tgtEl>
                                        <p:attrNameLst>
                                          <p:attrName>style.visibility</p:attrName>
                                        </p:attrNameLst>
                                      </p:cBhvr>
                                      <p:to>
                                        <p:strVal val="visible"/>
                                      </p:to>
                                    </p:set>
                                    <p:animEffect transition="in" filter="fade">
                                      <p:cBhvr>
                                        <p:cTn id="12" dur="2000"/>
                                        <p:tgtEl>
                                          <p:spTgt spid="102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4" end="4"/>
                                            </p:txEl>
                                          </p:spTgt>
                                        </p:tgtEl>
                                        <p:attrNameLst>
                                          <p:attrName>style.visibility</p:attrName>
                                        </p:attrNameLst>
                                      </p:cBhvr>
                                      <p:to>
                                        <p:strVal val="visible"/>
                                      </p:to>
                                    </p:set>
                                    <p:animEffect transition="in" filter="fade">
                                      <p:cBhvr>
                                        <p:cTn id="17" dur="2000"/>
                                        <p:tgtEl>
                                          <p:spTgt spid="102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5" end="5"/>
                                            </p:txEl>
                                          </p:spTgt>
                                        </p:tgtEl>
                                        <p:attrNameLst>
                                          <p:attrName>style.visibility</p:attrName>
                                        </p:attrNameLst>
                                      </p:cBhvr>
                                      <p:to>
                                        <p:strVal val="visible"/>
                                      </p:to>
                                    </p:set>
                                    <p:animEffect transition="in" filter="fade">
                                      <p:cBhvr>
                                        <p:cTn id="22" dur="2000"/>
                                        <p:tgtEl>
                                          <p:spTgt spid="102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6" end="6"/>
                                            </p:txEl>
                                          </p:spTgt>
                                        </p:tgtEl>
                                        <p:attrNameLst>
                                          <p:attrName>style.visibility</p:attrName>
                                        </p:attrNameLst>
                                      </p:cBhvr>
                                      <p:to>
                                        <p:strVal val="visible"/>
                                      </p:to>
                                    </p:set>
                                    <p:animEffect transition="in" filter="fade">
                                      <p:cBhvr>
                                        <p:cTn id="27" dur="2000"/>
                                        <p:tgtEl>
                                          <p:spTgt spid="102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8" end="8"/>
                                            </p:txEl>
                                          </p:spTgt>
                                        </p:tgtEl>
                                        <p:attrNameLst>
                                          <p:attrName>style.visibility</p:attrName>
                                        </p:attrNameLst>
                                      </p:cBhvr>
                                      <p:to>
                                        <p:strVal val="visible"/>
                                      </p:to>
                                    </p:set>
                                    <p:animEffect transition="in" filter="fade">
                                      <p:cBhvr>
                                        <p:cTn id="32" dur="2000"/>
                                        <p:tgtEl>
                                          <p:spTgt spid="102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10" end="10"/>
                                            </p:txEl>
                                          </p:spTgt>
                                        </p:tgtEl>
                                        <p:attrNameLst>
                                          <p:attrName>style.visibility</p:attrName>
                                        </p:attrNameLst>
                                      </p:cBhvr>
                                      <p:to>
                                        <p:strVal val="visible"/>
                                      </p:to>
                                    </p:set>
                                    <p:animEffect transition="in" filter="fade">
                                      <p:cBhvr>
                                        <p:cTn id="37" dur="2000"/>
                                        <p:tgtEl>
                                          <p:spTgt spid="1024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7">
                                            <p:txEl>
                                              <p:pRg st="12" end="12"/>
                                            </p:txEl>
                                          </p:spTgt>
                                        </p:tgtEl>
                                        <p:attrNameLst>
                                          <p:attrName>style.visibility</p:attrName>
                                        </p:attrNameLst>
                                      </p:cBhvr>
                                      <p:to>
                                        <p:strVal val="visible"/>
                                      </p:to>
                                    </p:set>
                                    <p:animEffect transition="in" filter="fade">
                                      <p:cBhvr>
                                        <p:cTn id="42" dur="2000"/>
                                        <p:tgtEl>
                                          <p:spTgt spid="10247">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7">
                                            <p:txEl>
                                              <p:pRg st="13" end="13"/>
                                            </p:txEl>
                                          </p:spTgt>
                                        </p:tgtEl>
                                        <p:attrNameLst>
                                          <p:attrName>style.visibility</p:attrName>
                                        </p:attrNameLst>
                                      </p:cBhvr>
                                      <p:to>
                                        <p:strVal val="visible"/>
                                      </p:to>
                                    </p:set>
                                    <p:animEffect transition="in" filter="fade">
                                      <p:cBhvr>
                                        <p:cTn id="47" dur="2000"/>
                                        <p:tgtEl>
                                          <p:spTgt spid="1024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7">
                                            <p:txEl>
                                              <p:pRg st="15" end="15"/>
                                            </p:txEl>
                                          </p:spTgt>
                                        </p:tgtEl>
                                        <p:attrNameLst>
                                          <p:attrName>style.visibility</p:attrName>
                                        </p:attrNameLst>
                                      </p:cBhvr>
                                      <p:to>
                                        <p:strVal val="visible"/>
                                      </p:to>
                                    </p:set>
                                    <p:animEffect transition="in" filter="fade">
                                      <p:cBhvr>
                                        <p:cTn id="52" dur="2000"/>
                                        <p:tgtEl>
                                          <p:spTgt spid="10247">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7">
                                            <p:txEl>
                                              <p:pRg st="17" end="17"/>
                                            </p:txEl>
                                          </p:spTgt>
                                        </p:tgtEl>
                                        <p:attrNameLst>
                                          <p:attrName>style.visibility</p:attrName>
                                        </p:attrNameLst>
                                      </p:cBhvr>
                                      <p:to>
                                        <p:strVal val="visible"/>
                                      </p:to>
                                    </p:set>
                                    <p:animEffect transition="in" filter="fade">
                                      <p:cBhvr>
                                        <p:cTn id="57" dur="2000"/>
                                        <p:tgtEl>
                                          <p:spTgt spid="10247">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47">
                                            <p:txEl>
                                              <p:pRg st="18" end="18"/>
                                            </p:txEl>
                                          </p:spTgt>
                                        </p:tgtEl>
                                        <p:attrNameLst>
                                          <p:attrName>style.visibility</p:attrName>
                                        </p:attrNameLst>
                                      </p:cBhvr>
                                      <p:to>
                                        <p:strVal val="visible"/>
                                      </p:to>
                                    </p:set>
                                    <p:animEffect transition="in" filter="fade">
                                      <p:cBhvr>
                                        <p:cTn id="62" dur="2000"/>
                                        <p:tgtEl>
                                          <p:spTgt spid="10247">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247">
                                            <p:txEl>
                                              <p:pRg st="19" end="19"/>
                                            </p:txEl>
                                          </p:spTgt>
                                        </p:tgtEl>
                                        <p:attrNameLst>
                                          <p:attrName>style.visibility</p:attrName>
                                        </p:attrNameLst>
                                      </p:cBhvr>
                                      <p:to>
                                        <p:strVal val="visible"/>
                                      </p:to>
                                    </p:set>
                                    <p:animEffect transition="in" filter="fade">
                                      <p:cBhvr>
                                        <p:cTn id="67" dur="2000"/>
                                        <p:tgtEl>
                                          <p:spTgt spid="10247">
                                            <p:txEl>
                                              <p:pRg st="19" end="1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247">
                                            <p:txEl>
                                              <p:pRg st="20" end="20"/>
                                            </p:txEl>
                                          </p:spTgt>
                                        </p:tgtEl>
                                        <p:attrNameLst>
                                          <p:attrName>style.visibility</p:attrName>
                                        </p:attrNameLst>
                                      </p:cBhvr>
                                      <p:to>
                                        <p:strVal val="visible"/>
                                      </p:to>
                                    </p:set>
                                    <p:animEffect transition="in" filter="fade">
                                      <p:cBhvr>
                                        <p:cTn id="72" dur="2000"/>
                                        <p:tgtEl>
                                          <p:spTgt spid="10247">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152400"/>
            <a:ext cx="8229600" cy="1143000"/>
          </a:xfrm>
        </p:spPr>
        <p:txBody>
          <a:bodyPr/>
          <a:lstStyle/>
          <a:p>
            <a:r>
              <a:rPr lang="en-US" dirty="0"/>
              <a:t>FAQs</a:t>
            </a:r>
          </a:p>
        </p:txBody>
      </p:sp>
      <p:sp>
        <p:nvSpPr>
          <p:cNvPr id="10247" name="Rectangle 7"/>
          <p:cNvSpPr>
            <a:spLocks noGrp="1" noChangeArrowheads="1"/>
          </p:cNvSpPr>
          <p:nvPr>
            <p:ph idx="1"/>
          </p:nvPr>
        </p:nvSpPr>
        <p:spPr>
          <a:xfrm>
            <a:off x="457200" y="1371600"/>
            <a:ext cx="7994848" cy="5105400"/>
          </a:xfrm>
        </p:spPr>
        <p:txBody>
          <a:bodyPr>
            <a:noAutofit/>
          </a:bodyPr>
          <a:lstStyle/>
          <a:p>
            <a:pPr marL="60325" indent="0">
              <a:buNone/>
            </a:pPr>
            <a:endParaRPr lang="en-US" sz="1400" dirty="0"/>
          </a:p>
          <a:p>
            <a:pPr marL="0" indent="0">
              <a:buNone/>
            </a:pPr>
            <a:r>
              <a:rPr lang="en-US" sz="1400" b="1" dirty="0"/>
              <a:t>5)  How is a player informed that playing privileges have been removed?  Is the Club and Team informed as well?</a:t>
            </a:r>
          </a:p>
          <a:p>
            <a:pPr marL="0" indent="0">
              <a:buNone/>
            </a:pPr>
            <a:endParaRPr lang="en-US" sz="1400" b="1" dirty="0"/>
          </a:p>
          <a:p>
            <a:pPr marL="688975" indent="-688975">
              <a:buNone/>
            </a:pPr>
            <a:r>
              <a:rPr lang="en-US" sz="1400" b="1" dirty="0">
                <a:highlight>
                  <a:srgbClr val="FFFF00"/>
                </a:highlight>
              </a:rPr>
              <a:t>A:</a:t>
            </a:r>
            <a:r>
              <a:rPr lang="en-US" sz="1400" dirty="0"/>
              <a:t> The League office will notify the club President and/ or the General Manager. The club executive</a:t>
            </a:r>
          </a:p>
          <a:p>
            <a:pPr marL="688975" indent="-688975">
              <a:buNone/>
            </a:pPr>
            <a:r>
              <a:rPr lang="en-US" sz="1400" dirty="0"/>
              <a:t> will be responsible for notifying the Head Coach of the team, and the family. Failure to do so will</a:t>
            </a:r>
          </a:p>
          <a:p>
            <a:pPr marL="688975" indent="-688975">
              <a:buNone/>
            </a:pPr>
            <a:r>
              <a:rPr lang="en-US" sz="1400" dirty="0"/>
              <a:t> result in an ineligible player on the game sheet. </a:t>
            </a:r>
          </a:p>
          <a:p>
            <a:pPr marL="60325" indent="0">
              <a:buNone/>
            </a:pPr>
            <a:endParaRPr lang="en-US" sz="1400" dirty="0"/>
          </a:p>
          <a:p>
            <a:pPr marL="0" indent="0">
              <a:buNone/>
            </a:pPr>
            <a:r>
              <a:rPr lang="en-US" sz="1400" b="1" dirty="0"/>
              <a:t>6)  What happens if a team plays an ineligible player?</a:t>
            </a:r>
          </a:p>
          <a:p>
            <a:pPr marL="0" indent="0">
              <a:buNone/>
            </a:pPr>
            <a:endParaRPr lang="en-US" sz="1400" b="1" dirty="0"/>
          </a:p>
          <a:p>
            <a:pPr marL="688975" indent="-688975">
              <a:buNone/>
            </a:pPr>
            <a:r>
              <a:rPr lang="en-US" sz="1400" b="1" dirty="0">
                <a:highlight>
                  <a:srgbClr val="FFFF00"/>
                </a:highlight>
              </a:rPr>
              <a:t>A:</a:t>
            </a:r>
            <a:r>
              <a:rPr lang="en-US" sz="1400" dirty="0"/>
              <a:t> – If a player participates while ineligible, League Rules governing participation of an ineligible</a:t>
            </a:r>
          </a:p>
          <a:p>
            <a:pPr marL="688975" indent="-688975">
              <a:buNone/>
            </a:pPr>
            <a:r>
              <a:rPr lang="en-US" sz="1400" dirty="0"/>
              <a:t> player will be imposed. This provision is covered in GTHL Regulation 14.4</a:t>
            </a:r>
          </a:p>
          <a:p>
            <a:pPr marL="688975" indent="-688975">
              <a:buNone/>
            </a:pPr>
            <a:r>
              <a:rPr lang="en-US" sz="1400" dirty="0"/>
              <a:t> </a:t>
            </a:r>
            <a:r>
              <a:rPr lang="en-US" sz="1400" dirty="0">
                <a:hlinkClick r:id="rId2"/>
              </a:rPr>
              <a:t>http://www.gthlcanada.com/page/rulebook#suspensions</a:t>
            </a:r>
            <a:endParaRPr lang="en-US" sz="1400" dirty="0"/>
          </a:p>
          <a:p>
            <a:pPr marL="0" indent="0">
              <a:buNone/>
            </a:pPr>
            <a:endParaRPr lang="en-US" sz="1400" dirty="0"/>
          </a:p>
          <a:p>
            <a:pPr marL="0" indent="0">
              <a:buNone/>
            </a:pPr>
            <a:r>
              <a:rPr lang="en-US" sz="1400" b="1" dirty="0"/>
              <a:t>7)  Will families who are entitled to the bench staff rebate have to pay the full Player Registration Fee upfront? </a:t>
            </a:r>
          </a:p>
          <a:p>
            <a:pPr marL="0" indent="0">
              <a:buNone/>
            </a:pPr>
            <a:endParaRPr lang="en-US" sz="1400" b="1" dirty="0"/>
          </a:p>
          <a:p>
            <a:pPr marL="688975" indent="-688975">
              <a:buNone/>
            </a:pPr>
            <a:r>
              <a:rPr lang="en-US" sz="1400" b="1" dirty="0">
                <a:highlight>
                  <a:srgbClr val="FFFF00"/>
                </a:highlight>
              </a:rPr>
              <a:t>A:</a:t>
            </a:r>
            <a:r>
              <a:rPr lang="en-US" sz="1400" dirty="0"/>
              <a:t> Yes, the full PRF is due at the time of registration. Rebates to follow later in the season. </a:t>
            </a:r>
          </a:p>
          <a:p>
            <a:pPr marL="688975" indent="-688975">
              <a:buNone/>
            </a:pPr>
            <a:endParaRPr lang="en-US" sz="1400" dirty="0"/>
          </a:p>
          <a:p>
            <a:pPr marL="60325" indent="0">
              <a:buNone/>
            </a:pPr>
            <a:endParaRPr lang="en-US" sz="1400" strike="sngStrike" dirty="0"/>
          </a:p>
          <a:p>
            <a:pPr marL="60325" indent="0">
              <a:buNone/>
            </a:pPr>
            <a:r>
              <a:rPr lang="en-US" sz="1400" dirty="0"/>
              <a:t> </a:t>
            </a:r>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31</a:t>
            </a:fld>
            <a:endParaRPr lang="en-US" dirty="0"/>
          </a:p>
        </p:txBody>
      </p:sp>
      <p:pic>
        <p:nvPicPr>
          <p:cNvPr id="8" name="Picture 1034" descr="X:\2006-07\Logos\GTHL_Logo.jpg"/>
          <p:cNvPicPr>
            <a:picLocks noChangeAspect="1" noChangeArrowheads="1"/>
          </p:cNvPicPr>
          <p:nvPr/>
        </p:nvPicPr>
        <p:blipFill>
          <a:blip r:embed="rId3" cstate="print"/>
          <a:srcRect/>
          <a:stretch>
            <a:fillRect/>
          </a:stretch>
        </p:blipFill>
        <p:spPr bwMode="auto">
          <a:xfrm>
            <a:off x="228600" y="1524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xEl>
                                              <p:pRg st="1" end="1"/>
                                            </p:txEl>
                                          </p:spTgt>
                                        </p:tgtEl>
                                        <p:attrNameLst>
                                          <p:attrName>style.visibility</p:attrName>
                                        </p:attrNameLst>
                                      </p:cBhvr>
                                      <p:to>
                                        <p:strVal val="visible"/>
                                      </p:to>
                                    </p:set>
                                    <p:animEffect transition="in" filter="fade">
                                      <p:cBhvr>
                                        <p:cTn id="7" dur="2000"/>
                                        <p:tgtEl>
                                          <p:spTgt spid="102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7">
                                            <p:txEl>
                                              <p:pRg st="3" end="3"/>
                                            </p:txEl>
                                          </p:spTgt>
                                        </p:tgtEl>
                                        <p:attrNameLst>
                                          <p:attrName>style.visibility</p:attrName>
                                        </p:attrNameLst>
                                      </p:cBhvr>
                                      <p:to>
                                        <p:strVal val="visible"/>
                                      </p:to>
                                    </p:set>
                                    <p:animEffect transition="in" filter="fade">
                                      <p:cBhvr>
                                        <p:cTn id="12" dur="2000"/>
                                        <p:tgtEl>
                                          <p:spTgt spid="102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7">
                                            <p:txEl>
                                              <p:pRg st="4" end="4"/>
                                            </p:txEl>
                                          </p:spTgt>
                                        </p:tgtEl>
                                        <p:attrNameLst>
                                          <p:attrName>style.visibility</p:attrName>
                                        </p:attrNameLst>
                                      </p:cBhvr>
                                      <p:to>
                                        <p:strVal val="visible"/>
                                      </p:to>
                                    </p:set>
                                    <p:animEffect transition="in" filter="fade">
                                      <p:cBhvr>
                                        <p:cTn id="17" dur="2000"/>
                                        <p:tgtEl>
                                          <p:spTgt spid="102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xEl>
                                              <p:pRg st="5" end="5"/>
                                            </p:txEl>
                                          </p:spTgt>
                                        </p:tgtEl>
                                        <p:attrNameLst>
                                          <p:attrName>style.visibility</p:attrName>
                                        </p:attrNameLst>
                                      </p:cBhvr>
                                      <p:to>
                                        <p:strVal val="visible"/>
                                      </p:to>
                                    </p:set>
                                    <p:animEffect transition="in" filter="fade">
                                      <p:cBhvr>
                                        <p:cTn id="22" dur="2000"/>
                                        <p:tgtEl>
                                          <p:spTgt spid="102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7">
                                            <p:txEl>
                                              <p:pRg st="7" end="7"/>
                                            </p:txEl>
                                          </p:spTgt>
                                        </p:tgtEl>
                                        <p:attrNameLst>
                                          <p:attrName>style.visibility</p:attrName>
                                        </p:attrNameLst>
                                      </p:cBhvr>
                                      <p:to>
                                        <p:strVal val="visible"/>
                                      </p:to>
                                    </p:set>
                                    <p:animEffect transition="in" filter="fade">
                                      <p:cBhvr>
                                        <p:cTn id="27" dur="2000"/>
                                        <p:tgtEl>
                                          <p:spTgt spid="1024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7">
                                            <p:txEl>
                                              <p:pRg st="9" end="9"/>
                                            </p:txEl>
                                          </p:spTgt>
                                        </p:tgtEl>
                                        <p:attrNameLst>
                                          <p:attrName>style.visibility</p:attrName>
                                        </p:attrNameLst>
                                      </p:cBhvr>
                                      <p:to>
                                        <p:strVal val="visible"/>
                                      </p:to>
                                    </p:set>
                                    <p:animEffect transition="in" filter="fade">
                                      <p:cBhvr>
                                        <p:cTn id="32" dur="2000"/>
                                        <p:tgtEl>
                                          <p:spTgt spid="1024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7">
                                            <p:txEl>
                                              <p:pRg st="10" end="10"/>
                                            </p:txEl>
                                          </p:spTgt>
                                        </p:tgtEl>
                                        <p:attrNameLst>
                                          <p:attrName>style.visibility</p:attrName>
                                        </p:attrNameLst>
                                      </p:cBhvr>
                                      <p:to>
                                        <p:strVal val="visible"/>
                                      </p:to>
                                    </p:set>
                                    <p:animEffect transition="in" filter="fade">
                                      <p:cBhvr>
                                        <p:cTn id="37" dur="2000"/>
                                        <p:tgtEl>
                                          <p:spTgt spid="1024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7">
                                            <p:txEl>
                                              <p:pRg st="11" end="11"/>
                                            </p:txEl>
                                          </p:spTgt>
                                        </p:tgtEl>
                                        <p:attrNameLst>
                                          <p:attrName>style.visibility</p:attrName>
                                        </p:attrNameLst>
                                      </p:cBhvr>
                                      <p:to>
                                        <p:strVal val="visible"/>
                                      </p:to>
                                    </p:set>
                                    <p:animEffect transition="in" filter="fade">
                                      <p:cBhvr>
                                        <p:cTn id="42" dur="2000"/>
                                        <p:tgtEl>
                                          <p:spTgt spid="1024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7">
                                            <p:txEl>
                                              <p:pRg st="13" end="13"/>
                                            </p:txEl>
                                          </p:spTgt>
                                        </p:tgtEl>
                                        <p:attrNameLst>
                                          <p:attrName>style.visibility</p:attrName>
                                        </p:attrNameLst>
                                      </p:cBhvr>
                                      <p:to>
                                        <p:strVal val="visible"/>
                                      </p:to>
                                    </p:set>
                                    <p:animEffect transition="in" filter="fade">
                                      <p:cBhvr>
                                        <p:cTn id="47" dur="2000"/>
                                        <p:tgtEl>
                                          <p:spTgt spid="1024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7">
                                            <p:txEl>
                                              <p:pRg st="15" end="15"/>
                                            </p:txEl>
                                          </p:spTgt>
                                        </p:tgtEl>
                                        <p:attrNameLst>
                                          <p:attrName>style.visibility</p:attrName>
                                        </p:attrNameLst>
                                      </p:cBhvr>
                                      <p:to>
                                        <p:strVal val="visible"/>
                                      </p:to>
                                    </p:set>
                                    <p:animEffect transition="in" filter="fade">
                                      <p:cBhvr>
                                        <p:cTn id="52" dur="2000"/>
                                        <p:tgtEl>
                                          <p:spTgt spid="10247">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7">
                                            <p:txEl>
                                              <p:pRg st="18" end="18"/>
                                            </p:txEl>
                                          </p:spTgt>
                                        </p:tgtEl>
                                        <p:attrNameLst>
                                          <p:attrName>style.visibility</p:attrName>
                                        </p:attrNameLst>
                                      </p:cBhvr>
                                      <p:to>
                                        <p:strVal val="visible"/>
                                      </p:to>
                                    </p:set>
                                    <p:animEffect transition="in" filter="fade">
                                      <p:cBhvr>
                                        <p:cTn id="57" dur="2000"/>
                                        <p:tgtEl>
                                          <p:spTgt spid="1024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57200" y="76200"/>
            <a:ext cx="8229600" cy="1143000"/>
          </a:xfrm>
        </p:spPr>
        <p:txBody>
          <a:bodyPr/>
          <a:lstStyle/>
          <a:p>
            <a:r>
              <a:rPr lang="en-US" dirty="0"/>
              <a:t>FAQs</a:t>
            </a:r>
          </a:p>
        </p:txBody>
      </p:sp>
      <p:sp>
        <p:nvSpPr>
          <p:cNvPr id="10247" name="Rectangle 7"/>
          <p:cNvSpPr>
            <a:spLocks noGrp="1" noChangeArrowheads="1"/>
          </p:cNvSpPr>
          <p:nvPr>
            <p:ph idx="1"/>
          </p:nvPr>
        </p:nvSpPr>
        <p:spPr>
          <a:xfrm>
            <a:off x="457200" y="1539240"/>
            <a:ext cx="8147248" cy="4709160"/>
          </a:xfrm>
        </p:spPr>
        <p:txBody>
          <a:bodyPr>
            <a:noAutofit/>
          </a:bodyPr>
          <a:lstStyle/>
          <a:p>
            <a:pPr marL="60325" indent="0">
              <a:buNone/>
            </a:pPr>
            <a:endParaRPr lang="en-US" sz="1400" dirty="0"/>
          </a:p>
          <a:p>
            <a:pPr marL="60325" indent="0"/>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a:p>
            <a:pPr marL="60325" indent="0">
              <a:buNone/>
            </a:pPr>
            <a:endParaRPr lang="en-US" sz="1400" dirty="0"/>
          </a:p>
        </p:txBody>
      </p:sp>
      <p:sp>
        <p:nvSpPr>
          <p:cNvPr id="6" name="Slide Number Placeholder 5"/>
          <p:cNvSpPr>
            <a:spLocks noGrp="1"/>
          </p:cNvSpPr>
          <p:nvPr>
            <p:ph type="sldNum" sz="quarter" idx="12"/>
          </p:nvPr>
        </p:nvSpPr>
        <p:spPr/>
        <p:txBody>
          <a:bodyPr/>
          <a:lstStyle/>
          <a:p>
            <a:fld id="{B5FA1EAF-D313-44CC-903B-40E817061924}" type="slidenum">
              <a:rPr lang="en-US" smtClean="0"/>
              <a:pPr/>
              <a:t>32</a:t>
            </a:fld>
            <a:endParaRPr lang="en-US" dirty="0"/>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10" name="TextBox 9"/>
          <p:cNvSpPr txBox="1"/>
          <p:nvPr/>
        </p:nvSpPr>
        <p:spPr>
          <a:xfrm>
            <a:off x="539552" y="1600200"/>
            <a:ext cx="8229600" cy="3970318"/>
          </a:xfrm>
          <a:prstGeom prst="rect">
            <a:avLst/>
          </a:prstGeom>
          <a:noFill/>
        </p:spPr>
        <p:txBody>
          <a:bodyPr wrap="square" rtlCol="0">
            <a:spAutoFit/>
          </a:bodyPr>
          <a:lstStyle/>
          <a:p>
            <a:r>
              <a:rPr lang="en-US" sz="1400" b="1" dirty="0">
                <a:latin typeface="Arial" pitchFamily="34" charset="0"/>
                <a:cs typeface="Arial" pitchFamily="34" charset="0"/>
              </a:rPr>
              <a:t>8)  How are injuries defined for the purpose of determining if a player is entitled to a refund when injured?</a:t>
            </a:r>
          </a:p>
          <a:p>
            <a:endParaRPr lang="en-US" sz="1400" b="1" dirty="0">
              <a:latin typeface="Arial" pitchFamily="34" charset="0"/>
              <a:cs typeface="Arial" pitchFamily="34" charset="0"/>
            </a:endParaRPr>
          </a:p>
          <a:p>
            <a:pPr marL="688975" indent="-688975">
              <a:buNone/>
            </a:pPr>
            <a:r>
              <a:rPr lang="en-US" sz="1400" b="1" dirty="0">
                <a:highlight>
                  <a:srgbClr val="FFFF00"/>
                </a:highlight>
                <a:latin typeface="Arial" pitchFamily="34" charset="0"/>
                <a:cs typeface="Arial" pitchFamily="34" charset="0"/>
              </a:rPr>
              <a:t>A:</a:t>
            </a:r>
            <a:r>
              <a:rPr lang="en-US" sz="1400" dirty="0">
                <a:latin typeface="Arial" pitchFamily="34" charset="0"/>
                <a:cs typeface="Arial" pitchFamily="34" charset="0"/>
              </a:rPr>
              <a:t> A note from a Medical Doctor would be required. ONLY season-ending injuries or season-starting</a:t>
            </a:r>
          </a:p>
          <a:p>
            <a:pPr marL="688975" indent="-688975">
              <a:buNone/>
            </a:pPr>
            <a:r>
              <a:rPr lang="en-US" sz="1400" dirty="0">
                <a:latin typeface="Arial" pitchFamily="34" charset="0"/>
                <a:cs typeface="Arial" pitchFamily="34" charset="0"/>
              </a:rPr>
              <a:t> injuries will be eligible and considered for refund, after a review by the league office. </a:t>
            </a:r>
          </a:p>
          <a:p>
            <a:pPr marL="688975" indent="-688975">
              <a:buNone/>
            </a:pPr>
            <a:endParaRPr lang="en-US" sz="1400" dirty="0">
              <a:latin typeface="Arial" pitchFamily="34" charset="0"/>
              <a:cs typeface="Arial" pitchFamily="34" charset="0"/>
            </a:endParaRPr>
          </a:p>
          <a:p>
            <a:r>
              <a:rPr lang="en-US" sz="1400" b="1" dirty="0">
                <a:latin typeface="Arial" pitchFamily="34" charset="0"/>
                <a:cs typeface="Arial" pitchFamily="34" charset="0"/>
              </a:rPr>
              <a:t>9)  If a payment date is missed, what are the consequences?</a:t>
            </a:r>
          </a:p>
          <a:p>
            <a:endParaRPr lang="en-US" sz="1400" b="1" dirty="0">
              <a:latin typeface="Arial" pitchFamily="34" charset="0"/>
              <a:cs typeface="Arial" pitchFamily="34" charset="0"/>
            </a:endParaRPr>
          </a:p>
          <a:p>
            <a:pPr marL="688975" indent="-688975">
              <a:buNone/>
            </a:pPr>
            <a:r>
              <a:rPr lang="en-US" sz="1400" b="1" dirty="0">
                <a:highlight>
                  <a:srgbClr val="FFFF00"/>
                </a:highlight>
                <a:latin typeface="Arial" pitchFamily="34" charset="0"/>
                <a:cs typeface="Arial" pitchFamily="34" charset="0"/>
              </a:rPr>
              <a:t>A:</a:t>
            </a:r>
            <a:r>
              <a:rPr lang="en-US" sz="1400" b="1" dirty="0">
                <a:latin typeface="Arial" pitchFamily="34" charset="0"/>
                <a:cs typeface="Arial" pitchFamily="34" charset="0"/>
              </a:rPr>
              <a:t> </a:t>
            </a:r>
            <a:r>
              <a:rPr lang="en-US" sz="1400" dirty="0">
                <a:latin typeface="Arial" pitchFamily="34" charset="0"/>
                <a:cs typeface="Arial" pitchFamily="34" charset="0"/>
              </a:rPr>
              <a:t>A player has 5 days after notification of an unsuccessful installment transaction to make a</a:t>
            </a:r>
          </a:p>
          <a:p>
            <a:pPr marL="688975" indent="-688975">
              <a:buNone/>
            </a:pPr>
            <a:r>
              <a:rPr lang="en-US" sz="1400" dirty="0">
                <a:latin typeface="Arial" pitchFamily="34" charset="0"/>
                <a:cs typeface="Arial" pitchFamily="34" charset="0"/>
              </a:rPr>
              <a:t> payment for the amount owing. After 5 days, the full payment of the fee will be due and the player</a:t>
            </a:r>
          </a:p>
          <a:p>
            <a:pPr marL="688975" indent="-688975">
              <a:buNone/>
            </a:pPr>
            <a:r>
              <a:rPr lang="en-US" sz="1400" dirty="0">
                <a:latin typeface="Arial" pitchFamily="34" charset="0"/>
                <a:cs typeface="Arial" pitchFamily="34" charset="0"/>
              </a:rPr>
              <a:t> will be ineligible to participate until such time as payment is made. Furthermore, if the payment is not</a:t>
            </a:r>
          </a:p>
          <a:p>
            <a:pPr marL="688975" indent="-688975">
              <a:buNone/>
            </a:pPr>
            <a:r>
              <a:rPr lang="en-US" sz="1400" dirty="0">
                <a:latin typeface="Arial" pitchFamily="34" charset="0"/>
                <a:cs typeface="Arial" pitchFamily="34" charset="0"/>
              </a:rPr>
              <a:t> made within the 5 days, any discounts that were applied may become void. </a:t>
            </a:r>
          </a:p>
          <a:p>
            <a:pPr marL="688975" indent="-688975">
              <a:buNone/>
            </a:pPr>
            <a:endParaRPr lang="en-US" sz="1400" strike="sngStrike" dirty="0">
              <a:latin typeface="Arial" pitchFamily="34" charset="0"/>
              <a:cs typeface="Arial" pitchFamily="34" charset="0"/>
            </a:endParaRPr>
          </a:p>
          <a:p>
            <a:pPr marL="688975" indent="-688975">
              <a:buNone/>
            </a:pPr>
            <a:r>
              <a:rPr lang="en-US" sz="1400" b="1" dirty="0">
                <a:latin typeface="Arial" pitchFamily="34" charset="0"/>
                <a:cs typeface="Arial" pitchFamily="34" charset="0"/>
              </a:rPr>
              <a:t>10)  Can a player receive more than one discount?</a:t>
            </a:r>
          </a:p>
          <a:p>
            <a:pPr marL="688975" indent="-688975">
              <a:buNone/>
            </a:pPr>
            <a:endParaRPr lang="en-US" sz="1400" b="1" dirty="0">
              <a:latin typeface="Arial" pitchFamily="34" charset="0"/>
              <a:cs typeface="Arial" pitchFamily="34" charset="0"/>
            </a:endParaRPr>
          </a:p>
          <a:p>
            <a:pPr marL="688975" indent="-688975">
              <a:buNone/>
            </a:pPr>
            <a:r>
              <a:rPr lang="en-US" sz="1400" b="1" dirty="0">
                <a:highlight>
                  <a:srgbClr val="FFFF00"/>
                </a:highlight>
                <a:latin typeface="Arial" pitchFamily="34" charset="0"/>
                <a:cs typeface="Arial" pitchFamily="34" charset="0"/>
              </a:rPr>
              <a:t>A:</a:t>
            </a:r>
            <a:r>
              <a:rPr lang="en-US" sz="1400" b="1" dirty="0">
                <a:latin typeface="Arial" pitchFamily="34" charset="0"/>
                <a:cs typeface="Arial" pitchFamily="34" charset="0"/>
              </a:rPr>
              <a:t> </a:t>
            </a:r>
            <a:r>
              <a:rPr lang="en-US" sz="1400" dirty="0">
                <a:latin typeface="Arial" pitchFamily="34" charset="0"/>
                <a:cs typeface="Arial" pitchFamily="34" charset="0"/>
              </a:rPr>
              <a:t>No, each player is only entitled to one bench staff rebate if they have a parent or legal guardian on</a:t>
            </a:r>
          </a:p>
          <a:p>
            <a:pPr marL="688975" indent="-688975">
              <a:buNone/>
            </a:pPr>
            <a:r>
              <a:rPr lang="en-US" sz="1400" dirty="0">
                <a:latin typeface="Arial" pitchFamily="34" charset="0"/>
                <a:cs typeface="Arial" pitchFamily="34" charset="0"/>
              </a:rPr>
              <a:t> their roster in an APPROVED status as a Head Coach, Assistant Coach or Trainer. </a:t>
            </a:r>
          </a:p>
          <a:p>
            <a:endParaRPr lang="en-CA" sz="1400" dirty="0">
              <a:latin typeface="Arial" pitchFamily="34" charset="0"/>
              <a:cs typeface="Arial" pitchFamily="34" charset="0"/>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FAQs</a:t>
            </a:r>
            <a:endParaRPr lang="en-US" dirty="0"/>
          </a:p>
        </p:txBody>
      </p:sp>
      <p:sp>
        <p:nvSpPr>
          <p:cNvPr id="9" name="Content Placeholder 8"/>
          <p:cNvSpPr>
            <a:spLocks noGrp="1"/>
          </p:cNvSpPr>
          <p:nvPr>
            <p:ph idx="1"/>
          </p:nvPr>
        </p:nvSpPr>
        <p:spPr/>
        <p:txBody>
          <a:bodyPr>
            <a:normAutofit fontScale="92500" lnSpcReduction="20000"/>
          </a:bodyPr>
          <a:lstStyle/>
          <a:p>
            <a:pPr marL="0" indent="0">
              <a:buNone/>
            </a:pPr>
            <a:r>
              <a:rPr lang="en-US" sz="1400" b="1" dirty="0"/>
              <a:t>11)  What happens if one parent or legal guardian coach is with one sibling’s team and the other parent or legal guardian is with the other sibling’s team?</a:t>
            </a:r>
          </a:p>
          <a:p>
            <a:pPr marL="0" indent="0">
              <a:buNone/>
            </a:pPr>
            <a:endParaRPr lang="en-US" sz="1400" b="1" dirty="0"/>
          </a:p>
          <a:p>
            <a:pPr marL="0" indent="0">
              <a:buNone/>
            </a:pPr>
            <a:r>
              <a:rPr lang="en-US" sz="1400" b="1" dirty="0">
                <a:highlight>
                  <a:srgbClr val="FFFF00"/>
                </a:highlight>
              </a:rPr>
              <a:t>A:</a:t>
            </a:r>
            <a:r>
              <a:rPr lang="en-US" sz="1400" b="1" dirty="0"/>
              <a:t> </a:t>
            </a:r>
            <a:r>
              <a:rPr lang="en-US" sz="1400" dirty="0"/>
              <a:t>Each player on each separate roster will receive the $100 rebate for having an APPROVED parent or legal guardian on the same roster as the child.</a:t>
            </a:r>
          </a:p>
          <a:p>
            <a:pPr marL="0" indent="0">
              <a:buNone/>
            </a:pPr>
            <a:endParaRPr lang="en-US" sz="1400" dirty="0"/>
          </a:p>
          <a:p>
            <a:pPr marL="0" indent="0">
              <a:buNone/>
            </a:pPr>
            <a:r>
              <a:rPr lang="en-US" sz="1400" b="1" dirty="0"/>
              <a:t>12)  What happens if I select the wrong PRF package from my options?</a:t>
            </a:r>
          </a:p>
          <a:p>
            <a:pPr>
              <a:buAutoNum type="arabicParenR" startAt="15"/>
            </a:pPr>
            <a:endParaRPr lang="en-US" sz="1400" b="1" dirty="0"/>
          </a:p>
          <a:p>
            <a:pPr marL="0" indent="0">
              <a:buNone/>
            </a:pPr>
            <a:r>
              <a:rPr lang="en-US" sz="1400" b="1" dirty="0">
                <a:highlight>
                  <a:srgbClr val="FFFF00"/>
                </a:highlight>
              </a:rPr>
              <a:t>A:</a:t>
            </a:r>
            <a:r>
              <a:rPr lang="en-US" sz="1400" b="1" dirty="0"/>
              <a:t> </a:t>
            </a:r>
            <a:r>
              <a:rPr lang="en-US" sz="1400" dirty="0"/>
              <a:t>Please email Danielle Murray, Manager, Registration at </a:t>
            </a:r>
            <a:r>
              <a:rPr lang="en-US" sz="1400" dirty="0">
                <a:hlinkClick r:id="rId2"/>
              </a:rPr>
              <a:t>dmurray@gthlcanada.com</a:t>
            </a:r>
            <a:r>
              <a:rPr lang="en-US" sz="1400" dirty="0"/>
              <a:t> to have the situation reviewed.  </a:t>
            </a:r>
          </a:p>
          <a:p>
            <a:pPr marL="0" indent="0">
              <a:buNone/>
            </a:pPr>
            <a:endParaRPr lang="en-US" sz="1400" dirty="0"/>
          </a:p>
          <a:p>
            <a:pPr marL="0" indent="0">
              <a:buNone/>
            </a:pPr>
            <a:r>
              <a:rPr lang="en-US" sz="1400" b="1" dirty="0"/>
              <a:t>13) What happens if the GTHL season is cancelled due to Public Health direction due to pandemic conditions related to Covid-19? Is there a refund? </a:t>
            </a:r>
          </a:p>
          <a:p>
            <a:pPr marL="0" indent="0">
              <a:buNone/>
            </a:pPr>
            <a:endParaRPr lang="en-US" sz="1400" dirty="0"/>
          </a:p>
          <a:p>
            <a:pPr marL="0" indent="0">
              <a:buNone/>
            </a:pPr>
            <a:r>
              <a:rPr lang="en-US" sz="1400" b="1" dirty="0">
                <a:highlight>
                  <a:srgbClr val="FFFF00"/>
                </a:highlight>
              </a:rPr>
              <a:t>A:</a:t>
            </a:r>
            <a:r>
              <a:rPr lang="en-US" sz="1400" b="1" dirty="0"/>
              <a:t> </a:t>
            </a:r>
            <a:r>
              <a:rPr lang="en-US" sz="1400" b="0" i="0" dirty="0">
                <a:solidFill>
                  <a:srgbClr val="000000"/>
                </a:solidFill>
                <a:effectLst/>
                <a:cs typeface="Arial" panose="020B0604020202020204" pitchFamily="34" charset="0"/>
              </a:rPr>
              <a:t>In the event as the result of a decision made by the local public health agency or a decision by the Federal, Provincial and/or Municipal government, each player affected by such decision will be refunded a portion of the Players Registration Fee on a pro-rated bases.</a:t>
            </a:r>
          </a:p>
          <a:p>
            <a:pPr marL="0" indent="0">
              <a:buNone/>
            </a:pPr>
            <a:endParaRPr lang="en-US" sz="1400" dirty="0">
              <a:solidFill>
                <a:srgbClr val="000000"/>
              </a:solidFill>
              <a:cs typeface="Arial" panose="020B0604020202020204" pitchFamily="34" charset="0"/>
            </a:endParaRPr>
          </a:p>
          <a:p>
            <a:pPr marL="0" indent="0">
              <a:buNone/>
            </a:pPr>
            <a:r>
              <a:rPr lang="en-US" sz="1400" b="1" dirty="0">
                <a:cs typeface="Arial" panose="020B0604020202020204" pitchFamily="34" charset="0"/>
              </a:rPr>
              <a:t>14) I can’t register because it says my player is registered to another organization outside the GTHL.</a:t>
            </a:r>
          </a:p>
          <a:p>
            <a:pPr marL="0" indent="0">
              <a:buNone/>
            </a:pPr>
            <a:endParaRPr lang="en-US" sz="1400" b="1" dirty="0">
              <a:cs typeface="Arial" panose="020B0604020202020204" pitchFamily="34" charset="0"/>
            </a:endParaRPr>
          </a:p>
          <a:p>
            <a:pPr marL="0" indent="0">
              <a:buNone/>
            </a:pPr>
            <a:r>
              <a:rPr lang="en-US" sz="1400" b="1" dirty="0">
                <a:highlight>
                  <a:srgbClr val="FFFF00"/>
                </a:highlight>
                <a:cs typeface="Arial" panose="020B0604020202020204" pitchFamily="34" charset="0"/>
              </a:rPr>
              <a:t>A:</a:t>
            </a:r>
            <a:r>
              <a:rPr lang="en-US" sz="1400" b="1" dirty="0">
                <a:cs typeface="Arial" panose="020B0604020202020204" pitchFamily="34" charset="0"/>
              </a:rPr>
              <a:t> </a:t>
            </a:r>
            <a:r>
              <a:rPr lang="en-US" sz="1400" dirty="0">
                <a:cs typeface="Arial" panose="020B0604020202020204" pitchFamily="34" charset="0"/>
              </a:rPr>
              <a:t>The player may require a transfer from their primary organization. Please speak to the hockey club you are looking to register with. </a:t>
            </a:r>
            <a:endParaRPr lang="en-US" sz="1400" b="1" dirty="0">
              <a:cs typeface="Arial" panose="020B0604020202020204" pitchFamily="34" charset="0"/>
            </a:endParaRPr>
          </a:p>
          <a:p>
            <a:pPr marL="0" indent="0">
              <a:buNone/>
            </a:pPr>
            <a:endParaRPr lang="en-US" sz="1400" dirty="0"/>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33</a:t>
            </a:fld>
            <a:endParaRPr lang="en-US" dirty="0"/>
          </a:p>
        </p:txBody>
      </p:sp>
      <p:pic>
        <p:nvPicPr>
          <p:cNvPr id="5"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Player Registration Fee</a:t>
            </a:r>
          </a:p>
        </p:txBody>
      </p:sp>
      <p:sp>
        <p:nvSpPr>
          <p:cNvPr id="3" name="Content Placeholder 2"/>
          <p:cNvSpPr>
            <a:spLocks noGrp="1"/>
          </p:cNvSpPr>
          <p:nvPr>
            <p:ph idx="1"/>
          </p:nvPr>
        </p:nvSpPr>
        <p:spPr/>
        <p:txBody>
          <a:bodyPr vert="horz" lIns="91440" tIns="45720" rIns="91440" bIns="45720" rtlCol="0" anchor="t">
            <a:normAutofit fontScale="40000" lnSpcReduction="20000"/>
          </a:bodyPr>
          <a:lstStyle/>
          <a:p>
            <a:endParaRPr lang="en-US" sz="2400" dirty="0">
              <a:latin typeface="Arial"/>
              <a:cs typeface="Arial"/>
            </a:endParaRPr>
          </a:p>
          <a:p>
            <a:pPr>
              <a:lnSpc>
                <a:spcPct val="170000"/>
              </a:lnSpc>
            </a:pPr>
            <a:r>
              <a:rPr lang="en-US" sz="2900" dirty="0">
                <a:latin typeface="Arial"/>
                <a:cs typeface="Arial"/>
              </a:rPr>
              <a:t>The PRF fee can be paid in a one-time payment or in 5 installments. </a:t>
            </a:r>
          </a:p>
          <a:p>
            <a:pPr>
              <a:lnSpc>
                <a:spcPct val="170000"/>
              </a:lnSpc>
            </a:pPr>
            <a:r>
              <a:rPr lang="en-US" sz="2900" dirty="0">
                <a:latin typeface="Arial"/>
                <a:cs typeface="Arial"/>
              </a:rPr>
              <a:t>There is a $50 administrative fee when selecting the installment plan. </a:t>
            </a:r>
          </a:p>
          <a:p>
            <a:pPr>
              <a:lnSpc>
                <a:spcPct val="170000"/>
              </a:lnSpc>
            </a:pPr>
            <a:r>
              <a:rPr lang="en-US" sz="2900" dirty="0">
                <a:latin typeface="Arial"/>
                <a:cs typeface="Arial"/>
              </a:rPr>
              <a:t>There is a 2.9% credit card processing fee added to each credit card transaction, for both payments in full and installment payments. The processing fee is billed and paid directly to SportsPay, and will not reflect on the Hockey Canada invoice. </a:t>
            </a:r>
          </a:p>
          <a:p>
            <a:pPr>
              <a:lnSpc>
                <a:spcPct val="170000"/>
              </a:lnSpc>
            </a:pPr>
            <a:r>
              <a:rPr lang="en-US" sz="2900" dirty="0">
                <a:latin typeface="Arial"/>
                <a:cs typeface="Arial"/>
              </a:rPr>
              <a:t>U10-U18 (A, AA &amp; AAA) – Collection of payment is through the Hockey Canada online payment portal as either a one-time payment or six installments. </a:t>
            </a:r>
          </a:p>
          <a:p>
            <a:pPr lvl="1">
              <a:lnSpc>
                <a:spcPct val="170000"/>
              </a:lnSpc>
              <a:buFont typeface="Wingdings" panose="05000000000000000000" pitchFamily="2" charset="2"/>
              <a:buChar char="Ø"/>
            </a:pPr>
            <a:r>
              <a:rPr lang="en-US" sz="2500" dirty="0">
                <a:latin typeface="Arial"/>
                <a:cs typeface="Arial"/>
              </a:rPr>
              <a:t>Installment plan – 1</a:t>
            </a:r>
            <a:r>
              <a:rPr lang="en-US" sz="2500" baseline="30000" dirty="0">
                <a:latin typeface="Arial"/>
                <a:cs typeface="Arial"/>
              </a:rPr>
              <a:t>st</a:t>
            </a:r>
            <a:r>
              <a:rPr lang="en-US" sz="2500" dirty="0">
                <a:latin typeface="Arial"/>
                <a:cs typeface="Arial"/>
              </a:rPr>
              <a:t> payment upon registration (April/ May), 2</a:t>
            </a:r>
            <a:r>
              <a:rPr lang="en-US" sz="2500" baseline="30000" dirty="0">
                <a:latin typeface="Arial"/>
                <a:cs typeface="Arial"/>
              </a:rPr>
              <a:t>nd</a:t>
            </a:r>
            <a:r>
              <a:rPr lang="en-US" sz="2500" dirty="0">
                <a:latin typeface="Arial"/>
                <a:cs typeface="Arial"/>
              </a:rPr>
              <a:t> June 20</a:t>
            </a:r>
            <a:r>
              <a:rPr lang="en-US" sz="2500" baseline="30000" dirty="0">
                <a:latin typeface="Arial"/>
                <a:cs typeface="Arial"/>
              </a:rPr>
              <a:t>th</a:t>
            </a:r>
            <a:r>
              <a:rPr lang="en-US" sz="2500" dirty="0">
                <a:latin typeface="Arial"/>
                <a:cs typeface="Arial"/>
              </a:rPr>
              <a:t>, 3</a:t>
            </a:r>
            <a:r>
              <a:rPr lang="en-US" sz="2500" baseline="30000" dirty="0">
                <a:latin typeface="Arial"/>
                <a:cs typeface="Arial"/>
              </a:rPr>
              <a:t>rd</a:t>
            </a:r>
            <a:r>
              <a:rPr lang="en-US" sz="2500" dirty="0">
                <a:latin typeface="Arial"/>
                <a:cs typeface="Arial"/>
              </a:rPr>
              <a:t> July 20</a:t>
            </a:r>
            <a:r>
              <a:rPr lang="en-US" sz="2500" baseline="30000" dirty="0">
                <a:latin typeface="Arial"/>
                <a:cs typeface="Arial"/>
              </a:rPr>
              <a:t>th</a:t>
            </a:r>
            <a:r>
              <a:rPr lang="en-US" sz="2500" dirty="0">
                <a:latin typeface="Arial"/>
                <a:cs typeface="Arial"/>
              </a:rPr>
              <a:t>, 4</a:t>
            </a:r>
            <a:r>
              <a:rPr lang="en-US" sz="2500" baseline="30000" dirty="0">
                <a:latin typeface="Arial"/>
                <a:cs typeface="Arial"/>
              </a:rPr>
              <a:t>th</a:t>
            </a:r>
            <a:r>
              <a:rPr lang="en-US" sz="2500" dirty="0">
                <a:latin typeface="Arial"/>
                <a:cs typeface="Arial"/>
              </a:rPr>
              <a:t> August 20</a:t>
            </a:r>
            <a:r>
              <a:rPr lang="en-US" sz="2500" baseline="30000" dirty="0">
                <a:latin typeface="Arial"/>
                <a:cs typeface="Arial"/>
              </a:rPr>
              <a:t>th</a:t>
            </a:r>
            <a:r>
              <a:rPr lang="en-US" sz="2500" dirty="0">
                <a:latin typeface="Arial"/>
                <a:cs typeface="Arial"/>
              </a:rPr>
              <a:t> ,5</a:t>
            </a:r>
            <a:r>
              <a:rPr lang="en-US" sz="2500" baseline="30000" dirty="0">
                <a:latin typeface="Arial"/>
                <a:cs typeface="Arial"/>
              </a:rPr>
              <a:t>th</a:t>
            </a:r>
            <a:r>
              <a:rPr lang="en-US" sz="2500" dirty="0">
                <a:latin typeface="Arial"/>
                <a:cs typeface="Arial"/>
              </a:rPr>
              <a:t> on September 20</a:t>
            </a:r>
            <a:r>
              <a:rPr lang="en-US" sz="2500" baseline="30000" dirty="0">
                <a:latin typeface="Arial"/>
                <a:cs typeface="Arial"/>
              </a:rPr>
              <a:t>th</a:t>
            </a:r>
            <a:r>
              <a:rPr lang="en-US" sz="2500" dirty="0">
                <a:latin typeface="Arial"/>
                <a:cs typeface="Arial"/>
              </a:rPr>
              <a:t>.</a:t>
            </a:r>
          </a:p>
          <a:p>
            <a:pPr>
              <a:lnSpc>
                <a:spcPct val="170000"/>
              </a:lnSpc>
            </a:pPr>
            <a:r>
              <a:rPr lang="en-US" sz="2900" dirty="0">
                <a:latin typeface="Arial"/>
                <a:cs typeface="Arial"/>
              </a:rPr>
              <a:t>Payment methods accepted are Visa, MasterCard, cheque or money order. </a:t>
            </a:r>
            <a:endParaRPr lang="en-US" sz="2900" dirty="0">
              <a:cs typeface="Arial"/>
            </a:endParaRPr>
          </a:p>
          <a:p>
            <a:pPr lvl="0">
              <a:lnSpc>
                <a:spcPct val="170000"/>
              </a:lnSpc>
            </a:pPr>
            <a:r>
              <a:rPr lang="en-US" sz="2900" dirty="0"/>
              <a:t>The League will accept post-dated cheques provided they are delivered to the League Office prior to the due date and dated for the above noted installment dates.</a:t>
            </a:r>
          </a:p>
          <a:p>
            <a:pPr lvl="0">
              <a:lnSpc>
                <a:spcPct val="170000"/>
              </a:lnSpc>
            </a:pPr>
            <a:r>
              <a:rPr lang="en-US" sz="2900" dirty="0"/>
              <a:t>Should payment not be received as per the due dates, a financial hold will be placed on the player. All players must have the Player Registration Fee paid in full to begin programming by September 20, 2026. </a:t>
            </a:r>
          </a:p>
        </p:txBody>
      </p:sp>
      <p:sp>
        <p:nvSpPr>
          <p:cNvPr id="4" name="Slide Number Placeholder 3"/>
          <p:cNvSpPr>
            <a:spLocks noGrp="1"/>
          </p:cNvSpPr>
          <p:nvPr>
            <p:ph type="sldNum" sz="quarter" idx="12"/>
          </p:nvPr>
        </p:nvSpPr>
        <p:spPr/>
        <p:txBody>
          <a:bodyPr/>
          <a:lstStyle/>
          <a:p>
            <a:fld id="{B5FA1EAF-D313-44CC-903B-40E817061924}" type="slidenum">
              <a:rPr lang="en-US" smtClean="0"/>
              <a:pPr/>
              <a:t>4</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829A1-03F0-437A-845A-9CDE17B7FC9F}"/>
              </a:ext>
            </a:extLst>
          </p:cNvPr>
          <p:cNvSpPr>
            <a:spLocks noGrp="1"/>
          </p:cNvSpPr>
          <p:nvPr>
            <p:ph type="sldNum" sz="quarter" idx="12"/>
          </p:nvPr>
        </p:nvSpPr>
        <p:spPr/>
        <p:txBody>
          <a:bodyPr/>
          <a:lstStyle/>
          <a:p>
            <a:fld id="{B5FA1EAF-D313-44CC-903B-40E817061924}" type="slidenum">
              <a:rPr lang="en-US" smtClean="0"/>
              <a:pPr/>
              <a:t>5</a:t>
            </a:fld>
            <a:endParaRPr lang="en-US" dirty="0"/>
          </a:p>
        </p:txBody>
      </p:sp>
      <p:sp>
        <p:nvSpPr>
          <p:cNvPr id="3" name="Rectangle 2">
            <a:extLst>
              <a:ext uri="{FF2B5EF4-FFF2-40B4-BE49-F238E27FC236}">
                <a16:creationId xmlns:a16="http://schemas.microsoft.com/office/drawing/2014/main" id="{C17F3054-7F27-40BC-A0B6-677915040CD4}"/>
              </a:ext>
            </a:extLst>
          </p:cNvPr>
          <p:cNvSpPr/>
          <p:nvPr/>
        </p:nvSpPr>
        <p:spPr>
          <a:xfrm>
            <a:off x="304800" y="1371600"/>
            <a:ext cx="8534400" cy="4555093"/>
          </a:xfrm>
          <a:prstGeom prst="rect">
            <a:avLst/>
          </a:prstGeom>
        </p:spPr>
        <p:txBody>
          <a:bodyPr wrap="square">
            <a:spAutoFit/>
          </a:bodyPr>
          <a:lstStyle/>
          <a:p>
            <a:pPr>
              <a:spcAft>
                <a:spcPts val="0"/>
              </a:spcAft>
            </a:pPr>
            <a:endParaRPr lang="en-US" sz="1200" b="1" u="sng" dirty="0">
              <a:solidFill>
                <a:srgbClr val="000000"/>
              </a:solidFill>
              <a:latin typeface="Times New Roman" panose="02020603050405020304" pitchFamily="18" charset="0"/>
              <a:ea typeface="Calibri" panose="020F0502020204030204" pitchFamily="34" charset="0"/>
            </a:endParaRPr>
          </a:p>
          <a:p>
            <a:pPr>
              <a:spcAft>
                <a:spcPts val="0"/>
              </a:spcAft>
            </a:pPr>
            <a:r>
              <a:rPr lang="en-US" sz="2400" b="1" u="sng" dirty="0">
                <a:solidFill>
                  <a:srgbClr val="000000"/>
                </a:solidFill>
                <a:highlight>
                  <a:srgbClr val="FFFF00"/>
                </a:highlight>
                <a:latin typeface="Times New Roman" panose="02020603050405020304" pitchFamily="18" charset="0"/>
                <a:ea typeface="Calibri" panose="020F0502020204030204" pitchFamily="34" charset="0"/>
              </a:rPr>
              <a:t>AAA</a:t>
            </a:r>
            <a:endParaRPr lang="en-CA" sz="2400" b="1" dirty="0">
              <a:latin typeface="Calibri" panose="020F0502020204030204" pitchFamily="34" charset="0"/>
              <a:ea typeface="Calibri" panose="020F0502020204030204" pitchFamily="34" charset="0"/>
            </a:endParaRPr>
          </a:p>
          <a:p>
            <a:pPr>
              <a:spcAft>
                <a:spcPts val="0"/>
              </a:spcAft>
            </a:pPr>
            <a:r>
              <a:rPr lang="en-US" sz="2400" b="1" dirty="0">
                <a:solidFill>
                  <a:srgbClr val="000000"/>
                </a:solidFill>
                <a:latin typeface="Times New Roman" panose="02020603050405020304" pitchFamily="18" charset="0"/>
                <a:ea typeface="Calibri" panose="020F0502020204030204" pitchFamily="34" charset="0"/>
              </a:rPr>
              <a:t>U10 – U18 – 33 Games </a:t>
            </a:r>
          </a:p>
          <a:p>
            <a:pPr marL="742950" lvl="1" indent="-285750">
              <a:buFont typeface="Arial" panose="020B0604020202020204" pitchFamily="34" charset="0"/>
              <a:buChar char="•"/>
            </a:pPr>
            <a:r>
              <a:rPr lang="en-US" sz="2400" b="1" dirty="0">
                <a:solidFill>
                  <a:srgbClr val="000000"/>
                </a:solidFill>
                <a:latin typeface="Times New Roman" panose="02020603050405020304" pitchFamily="18" charset="0"/>
                <a:ea typeface="Calibri" panose="020F0502020204030204" pitchFamily="34" charset="0"/>
              </a:rPr>
              <a:t>Cheque = $980.00 </a:t>
            </a:r>
          </a:p>
          <a:p>
            <a:pPr marL="800100" lvl="1" indent="-342900">
              <a:buFont typeface="Arial" panose="020B0604020202020204" pitchFamily="34" charset="0"/>
              <a:buChar char="•"/>
            </a:pPr>
            <a:r>
              <a:rPr lang="en-US" sz="2400" b="1" dirty="0">
                <a:solidFill>
                  <a:srgbClr val="000000"/>
                </a:solidFill>
                <a:latin typeface="Times New Roman" panose="02020603050405020304" pitchFamily="18" charset="0"/>
                <a:ea typeface="Calibri" panose="020F0502020204030204" pitchFamily="34" charset="0"/>
              </a:rPr>
              <a:t>+ 2.9% credit card processing fee = 1008.42</a:t>
            </a:r>
          </a:p>
          <a:p>
            <a:pPr marL="800100" lvl="1" indent="-342900">
              <a:buFont typeface="Arial" panose="020B0604020202020204" pitchFamily="34" charset="0"/>
              <a:buChar char="•"/>
            </a:pPr>
            <a:r>
              <a:rPr lang="en-US" sz="2400" b="1" dirty="0">
                <a:solidFill>
                  <a:srgbClr val="000000"/>
                </a:solidFill>
                <a:latin typeface="Times New Roman" panose="02020603050405020304" pitchFamily="18" charset="0"/>
                <a:ea typeface="Calibri" panose="020F0502020204030204" pitchFamily="34" charset="0"/>
              </a:rPr>
              <a:t>Installment plan is subject to fees noted above plus $50.00 </a:t>
            </a:r>
          </a:p>
          <a:p>
            <a:pPr>
              <a:spcAft>
                <a:spcPts val="0"/>
              </a:spcAft>
            </a:pPr>
            <a:endParaRPr lang="en-US" sz="2400" b="1" u="sng" dirty="0">
              <a:solidFill>
                <a:srgbClr val="000000"/>
              </a:solidFill>
              <a:highlight>
                <a:srgbClr val="FFFF00"/>
              </a:highlight>
              <a:latin typeface="Times New Roman" panose="02020603050405020304" pitchFamily="18" charset="0"/>
              <a:ea typeface="Calibri" panose="020F0502020204030204" pitchFamily="34" charset="0"/>
            </a:endParaRPr>
          </a:p>
          <a:p>
            <a:pPr>
              <a:spcAft>
                <a:spcPts val="0"/>
              </a:spcAft>
            </a:pPr>
            <a:r>
              <a:rPr lang="en-US" sz="2400" b="1" u="sng" dirty="0">
                <a:solidFill>
                  <a:srgbClr val="000000"/>
                </a:solidFill>
                <a:highlight>
                  <a:srgbClr val="FFFF00"/>
                </a:highlight>
                <a:latin typeface="Times New Roman" panose="02020603050405020304" pitchFamily="18" charset="0"/>
                <a:ea typeface="Calibri" panose="020F0502020204030204" pitchFamily="34" charset="0"/>
              </a:rPr>
              <a:t>AA/ A</a:t>
            </a:r>
            <a:endParaRPr lang="en-CA" sz="2400" b="1" dirty="0">
              <a:latin typeface="Calibri" panose="020F0502020204030204" pitchFamily="34" charset="0"/>
              <a:ea typeface="Calibri" panose="020F0502020204030204" pitchFamily="34" charset="0"/>
            </a:endParaRPr>
          </a:p>
          <a:p>
            <a:pPr>
              <a:spcAft>
                <a:spcPts val="0"/>
              </a:spcAft>
            </a:pPr>
            <a:r>
              <a:rPr lang="en-US" sz="2400" b="1" dirty="0">
                <a:solidFill>
                  <a:srgbClr val="000000"/>
                </a:solidFill>
                <a:latin typeface="Times New Roman" panose="02020603050405020304" pitchFamily="18" charset="0"/>
                <a:ea typeface="Calibri" panose="020F0502020204030204" pitchFamily="34" charset="0"/>
              </a:rPr>
              <a:t>U10 – U18 – 34 Games </a:t>
            </a:r>
          </a:p>
          <a:p>
            <a:pPr marL="742950" lvl="1" indent="-285750">
              <a:buFont typeface="Arial" panose="020B0604020202020204" pitchFamily="34" charset="0"/>
              <a:buChar char="•"/>
            </a:pPr>
            <a:r>
              <a:rPr lang="en-US" sz="2400" b="1" dirty="0">
                <a:solidFill>
                  <a:srgbClr val="000000"/>
                </a:solidFill>
                <a:latin typeface="Times New Roman" panose="02020603050405020304" pitchFamily="18" charset="0"/>
                <a:ea typeface="Calibri" panose="020F0502020204030204" pitchFamily="34" charset="0"/>
              </a:rPr>
              <a:t>Cheque = $980.00</a:t>
            </a:r>
          </a:p>
          <a:p>
            <a:pPr marL="742950" lvl="1" indent="-285750">
              <a:buFont typeface="Arial" panose="020B0604020202020204" pitchFamily="34" charset="0"/>
              <a:buChar char="•"/>
            </a:pPr>
            <a:r>
              <a:rPr lang="en-US" sz="2400" b="1">
                <a:solidFill>
                  <a:srgbClr val="000000"/>
                </a:solidFill>
                <a:latin typeface="Times New Roman" panose="02020603050405020304" pitchFamily="18" charset="0"/>
                <a:ea typeface="Calibri" panose="020F0502020204030204" pitchFamily="34" charset="0"/>
              </a:rPr>
              <a:t>+ 2.9</a:t>
            </a:r>
            <a:r>
              <a:rPr lang="en-US" sz="2400" b="1" dirty="0">
                <a:solidFill>
                  <a:srgbClr val="000000"/>
                </a:solidFill>
                <a:latin typeface="Times New Roman" panose="02020603050405020304" pitchFamily="18" charset="0"/>
                <a:ea typeface="Calibri" panose="020F0502020204030204" pitchFamily="34" charset="0"/>
              </a:rPr>
              <a:t>% credit card processing fee = $1008.42</a:t>
            </a:r>
          </a:p>
          <a:p>
            <a:pPr marL="742950" lvl="1" indent="-285750">
              <a:buFont typeface="Arial" panose="020B0604020202020204" pitchFamily="34" charset="0"/>
              <a:buChar char="•"/>
            </a:pPr>
            <a:r>
              <a:rPr lang="en-US" sz="2400" b="1" dirty="0">
                <a:solidFill>
                  <a:srgbClr val="000000"/>
                </a:solidFill>
                <a:latin typeface="Times New Roman" panose="02020603050405020304" pitchFamily="18" charset="0"/>
                <a:ea typeface="Calibri" panose="020F0502020204030204" pitchFamily="34" charset="0"/>
              </a:rPr>
              <a:t>Installment plan is subject to fees noted above plus $50.00 </a:t>
            </a:r>
          </a:p>
          <a:p>
            <a:pPr>
              <a:spcAft>
                <a:spcPts val="0"/>
              </a:spcAft>
            </a:pPr>
            <a:endParaRPr lang="en-CA" sz="1400" b="1" dirty="0">
              <a:latin typeface="Calibri" panose="020F0502020204030204" pitchFamily="34" charset="0"/>
              <a:ea typeface="Calibri" panose="020F0502020204030204" pitchFamily="34" charset="0"/>
            </a:endParaRPr>
          </a:p>
        </p:txBody>
      </p:sp>
      <p:pic>
        <p:nvPicPr>
          <p:cNvPr id="4" name="Picture 1034" descr="X:\2006-07\Logos\GTHL_Logo.jpg">
            <a:extLst>
              <a:ext uri="{FF2B5EF4-FFF2-40B4-BE49-F238E27FC236}">
                <a16:creationId xmlns:a16="http://schemas.microsoft.com/office/drawing/2014/main" id="{10F81054-71B9-48CC-B0B2-7E50526745FF}"/>
              </a:ext>
            </a:extLst>
          </p:cNvPr>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5" name="Rectangle 4">
            <a:extLst>
              <a:ext uri="{FF2B5EF4-FFF2-40B4-BE49-F238E27FC236}">
                <a16:creationId xmlns:a16="http://schemas.microsoft.com/office/drawing/2014/main" id="{AC3682CC-73B6-4E12-AD08-6322F4ED28DB}"/>
              </a:ext>
            </a:extLst>
          </p:cNvPr>
          <p:cNvSpPr/>
          <p:nvPr/>
        </p:nvSpPr>
        <p:spPr>
          <a:xfrm>
            <a:off x="1371600" y="457200"/>
            <a:ext cx="5943600" cy="707886"/>
          </a:xfrm>
          <a:prstGeom prst="rect">
            <a:avLst/>
          </a:prstGeom>
        </p:spPr>
        <p:txBody>
          <a:bodyPr wrap="square">
            <a:spAutoFit/>
          </a:bodyPr>
          <a:lstStyle/>
          <a:p>
            <a:pPr algn="ctr"/>
            <a:r>
              <a:rPr lang="en-US" sz="4000" dirty="0"/>
              <a:t>   Player Registration Fee</a:t>
            </a:r>
            <a:endParaRPr lang="en-CA" sz="4000" dirty="0"/>
          </a:p>
        </p:txBody>
      </p:sp>
    </p:spTree>
    <p:extLst>
      <p:ext uri="{BB962C8B-B14F-4D97-AF65-F5344CB8AC3E}">
        <p14:creationId xmlns:p14="http://schemas.microsoft.com/office/powerpoint/2010/main" val="128402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Player Registration Fee</a:t>
            </a:r>
          </a:p>
        </p:txBody>
      </p:sp>
      <p:sp>
        <p:nvSpPr>
          <p:cNvPr id="3" name="Content Placeholder 2"/>
          <p:cNvSpPr>
            <a:spLocks noGrp="1"/>
          </p:cNvSpPr>
          <p:nvPr>
            <p:ph idx="1"/>
          </p:nvPr>
        </p:nvSpPr>
        <p:spPr>
          <a:xfrm>
            <a:off x="190500" y="1192555"/>
            <a:ext cx="8763000" cy="5390807"/>
          </a:xfrm>
        </p:spPr>
        <p:txBody>
          <a:bodyPr vert="horz" lIns="91440" tIns="45720" rIns="91440" bIns="45720" rtlCol="0" anchor="t">
            <a:normAutofit fontScale="25000" lnSpcReduction="20000"/>
          </a:bodyPr>
          <a:lstStyle/>
          <a:p>
            <a:endParaRPr lang="en-CA" b="1" dirty="0"/>
          </a:p>
          <a:p>
            <a:pPr marL="0" indent="0" algn="ctr">
              <a:buNone/>
            </a:pPr>
            <a:endParaRPr lang="en-CA" sz="3400" b="1" dirty="0"/>
          </a:p>
          <a:p>
            <a:pPr marL="0" indent="0" algn="ctr">
              <a:buNone/>
            </a:pPr>
            <a:endParaRPr lang="en-CA" sz="3400" b="1" dirty="0"/>
          </a:p>
          <a:p>
            <a:pPr marL="0" indent="0" algn="ctr">
              <a:buNone/>
            </a:pPr>
            <a:r>
              <a:rPr lang="en-CA" sz="5600" b="1" dirty="0"/>
              <a:t>Each APPROVED Team Official who is a parent or legal guardian on the same approved roster for A, AA and AAA associations, is eligible for a $100 rebate towards the Player Registration Fee. </a:t>
            </a:r>
          </a:p>
          <a:p>
            <a:pPr marL="0" indent="0" algn="ctr">
              <a:buNone/>
            </a:pPr>
            <a:r>
              <a:rPr lang="en-CA" sz="5600" b="1" dirty="0"/>
              <a:t>Application process to be announced. </a:t>
            </a:r>
            <a:endParaRPr lang="en-US" sz="4800" b="1" u="sng" dirty="0"/>
          </a:p>
          <a:p>
            <a:pPr marL="0" indent="0">
              <a:buNone/>
            </a:pPr>
            <a:endParaRPr lang="en-US" sz="4800" b="1" u="sng" dirty="0"/>
          </a:p>
          <a:p>
            <a:pPr marL="0" indent="0">
              <a:buNone/>
            </a:pPr>
            <a:r>
              <a:rPr lang="en-US" sz="4800" b="1" u="sng" dirty="0"/>
              <a:t>NOT ELIGIBLE:</a:t>
            </a:r>
          </a:p>
          <a:p>
            <a:pPr marL="0" indent="0">
              <a:buNone/>
            </a:pPr>
            <a:endParaRPr lang="en-CA" sz="4800" b="1" dirty="0"/>
          </a:p>
          <a:p>
            <a:r>
              <a:rPr lang="en-CA" sz="4800" b="1" dirty="0"/>
              <a:t>One parent or legal guardian is a head coach, assistant coach, trainer or manager </a:t>
            </a:r>
            <a:r>
              <a:rPr lang="en-CA" sz="4800" dirty="0"/>
              <a:t>on a different approved roster than his/ her child, the player is NOT eligible to receive the $100 rebate.</a:t>
            </a:r>
          </a:p>
          <a:p>
            <a:pPr marL="0" indent="0">
              <a:buNone/>
            </a:pPr>
            <a:r>
              <a:rPr lang="en-CA" sz="4800" dirty="0"/>
              <a:t> </a:t>
            </a:r>
          </a:p>
          <a:p>
            <a:r>
              <a:rPr lang="en-CA" sz="4800" b="1" dirty="0"/>
              <a:t>The head coach, assistant coach, trainer or manager is a parent or legal guardian to a child other than yours, </a:t>
            </a:r>
            <a:r>
              <a:rPr lang="en-CA" sz="4800" dirty="0"/>
              <a:t>the player is NOT eligible to receive the $100 rebate. </a:t>
            </a:r>
          </a:p>
          <a:p>
            <a:endParaRPr lang="en-US" sz="4800" b="1" dirty="0"/>
          </a:p>
          <a:p>
            <a:r>
              <a:rPr lang="en-US" sz="4800" b="1" dirty="0"/>
              <a:t>T</a:t>
            </a:r>
            <a:r>
              <a:rPr lang="en-CA" sz="4800" b="1" dirty="0"/>
              <a:t>he head coach, assistant coach, trainer or manager is the parent or legal guardian to two children and is part of the bench staff on two rosters, </a:t>
            </a:r>
            <a:r>
              <a:rPr lang="en-CA" sz="4800" dirty="0"/>
              <a:t>is NOT eligible two $100 rebates. </a:t>
            </a:r>
          </a:p>
          <a:p>
            <a:endParaRPr lang="en-US" sz="4800" dirty="0"/>
          </a:p>
          <a:p>
            <a:r>
              <a:rPr lang="en-US" sz="4800" b="1" dirty="0"/>
              <a:t>No sibling rebates for multi-player families.</a:t>
            </a:r>
          </a:p>
          <a:p>
            <a:pPr marL="0" indent="0">
              <a:buNone/>
            </a:pPr>
            <a:endParaRPr lang="en-US" sz="4800" b="1" dirty="0"/>
          </a:p>
          <a:p>
            <a:pPr marL="0" indent="0">
              <a:buNone/>
            </a:pPr>
            <a:r>
              <a:rPr lang="en-US" sz="4800" b="1" u="sng" dirty="0"/>
              <a:t>ELIGIBLE</a:t>
            </a:r>
          </a:p>
          <a:p>
            <a:pPr marL="0" indent="0">
              <a:buNone/>
            </a:pPr>
            <a:endParaRPr lang="en-CA" sz="4800" b="1" dirty="0"/>
          </a:p>
          <a:p>
            <a:r>
              <a:rPr lang="en-CA" sz="4800" b="1" dirty="0"/>
              <a:t>One parent or legal guardian is an approved head coach, assistant coach, trainer or manager</a:t>
            </a:r>
            <a:r>
              <a:rPr lang="en-CA" sz="4800" dirty="0"/>
              <a:t> on the same approved roster as his/ her child. The player registered is eligible to receive $100 off the Player Registration Fee. </a:t>
            </a:r>
          </a:p>
          <a:p>
            <a:pPr marL="0" indent="0">
              <a:buNone/>
            </a:pPr>
            <a:r>
              <a:rPr lang="en-CA" sz="6400" dirty="0"/>
              <a:t> </a:t>
            </a:r>
          </a:p>
          <a:p>
            <a:r>
              <a:rPr lang="en-CA" sz="4800" b="1" dirty="0"/>
              <a:t>The second parent or second legal guardian is an approved head coach, assistant coach, trainer or manager </a:t>
            </a:r>
            <a:r>
              <a:rPr lang="en-CA" sz="4800" dirty="0"/>
              <a:t>on the same approved roster as his/ her second child. The second player registered is eligible to receive $100 off the Player Registration Fee.  </a:t>
            </a:r>
            <a:endParaRPr lang="en-US" sz="4800" dirty="0">
              <a:solidFill>
                <a:srgbClr val="FF0000"/>
              </a:solidFill>
            </a:endParaRPr>
          </a:p>
          <a:p>
            <a:pPr marL="0" indent="0">
              <a:buNone/>
            </a:pPr>
            <a:endParaRPr lang="en-US" sz="8000" dirty="0">
              <a:solidFill>
                <a:srgbClr val="FF0000"/>
              </a:solidFill>
            </a:endParaRPr>
          </a:p>
          <a:p>
            <a:pPr marL="0" indent="0">
              <a:buNone/>
            </a:pPr>
            <a:endParaRPr lang="en-US" sz="1400" dirty="0"/>
          </a:p>
          <a:p>
            <a:endParaRPr lang="en-US" sz="1400" dirty="0"/>
          </a:p>
          <a:p>
            <a:endParaRPr lang="en-US" sz="14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6</a:t>
            </a:fld>
            <a:endParaRPr lang="en-US" dirty="0"/>
          </a:p>
        </p:txBody>
      </p:sp>
      <p:pic>
        <p:nvPicPr>
          <p:cNvPr id="6"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lstStyle/>
          <a:p>
            <a:r>
              <a:rPr lang="en-US" dirty="0"/>
              <a:t>Section 2</a:t>
            </a:r>
          </a:p>
        </p:txBody>
      </p:sp>
      <p:sp>
        <p:nvSpPr>
          <p:cNvPr id="3" name="Subtitle 2"/>
          <p:cNvSpPr>
            <a:spLocks noGrp="1"/>
          </p:cNvSpPr>
          <p:nvPr>
            <p:ph type="subTitle" idx="1"/>
          </p:nvPr>
        </p:nvSpPr>
        <p:spPr/>
        <p:txBody>
          <a:bodyPr/>
          <a:lstStyle/>
          <a:p>
            <a:r>
              <a:rPr lang="en-US" dirty="0"/>
              <a:t>Policies</a:t>
            </a:r>
          </a:p>
        </p:txBody>
      </p:sp>
      <p:sp>
        <p:nvSpPr>
          <p:cNvPr id="4" name="Slide Number Placeholder 3"/>
          <p:cNvSpPr>
            <a:spLocks noGrp="1"/>
          </p:cNvSpPr>
          <p:nvPr>
            <p:ph type="sldNum" sz="quarter" idx="12"/>
          </p:nvPr>
        </p:nvSpPr>
        <p:spPr/>
        <p:txBody>
          <a:bodyPr/>
          <a:lstStyle/>
          <a:p>
            <a:fld id="{B5FA1EAF-D313-44CC-903B-40E817061924}" type="slidenum">
              <a:rPr lang="en-US" smtClean="0"/>
              <a:pPr/>
              <a:t>7</a:t>
            </a:fld>
            <a:endParaRPr lang="en-US" dirty="0"/>
          </a:p>
        </p:txBody>
      </p:sp>
      <p:pic>
        <p:nvPicPr>
          <p:cNvPr id="5" name="Picture 1034" descr="X:\2006-07\Logos\GTHL_Logo.jpg"/>
          <p:cNvPicPr>
            <a:picLocks noChangeAspect="1" noChangeArrowheads="1"/>
          </p:cNvPicPr>
          <p:nvPr/>
        </p:nvPicPr>
        <p:blipFill>
          <a:blip r:embed="rId2" cstate="print"/>
          <a:srcRect/>
          <a:stretch>
            <a:fillRect/>
          </a:stretch>
        </p:blipFill>
        <p:spPr bwMode="auto">
          <a:xfrm>
            <a:off x="3276600" y="533400"/>
            <a:ext cx="2057400" cy="17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Policies</a:t>
            </a:r>
          </a:p>
        </p:txBody>
      </p:sp>
      <p:sp>
        <p:nvSpPr>
          <p:cNvPr id="3" name="Content Placeholder 2"/>
          <p:cNvSpPr>
            <a:spLocks noGrp="1"/>
          </p:cNvSpPr>
          <p:nvPr>
            <p:ph idx="1"/>
          </p:nvPr>
        </p:nvSpPr>
        <p:spPr>
          <a:xfrm>
            <a:off x="457200" y="1600201"/>
            <a:ext cx="8229600" cy="4571999"/>
          </a:xfrm>
        </p:spPr>
        <p:txBody>
          <a:bodyPr vert="horz" lIns="91440" tIns="45720" rIns="91440" bIns="45720" rtlCol="0" anchor="t">
            <a:noAutofit/>
          </a:bodyPr>
          <a:lstStyle/>
          <a:p>
            <a:r>
              <a:rPr lang="en-US" sz="1800" dirty="0"/>
              <a:t>All players require a completed PRF Registration with full payment submitted by September 20, 2026 as a condition of approval.</a:t>
            </a:r>
            <a:endParaRPr lang="en-US" sz="1800" strike="sngStrike" dirty="0"/>
          </a:p>
          <a:p>
            <a:r>
              <a:rPr lang="en-US" sz="1800" dirty="0"/>
              <a:t>A Player who has not paid the PRF 5 days after an outstanding payment notification has been issued regarding an installment payment, will become ineligible to participate.</a:t>
            </a:r>
          </a:p>
          <a:p>
            <a:r>
              <a:rPr lang="en-US" sz="1800" dirty="0">
                <a:latin typeface="Arial"/>
                <a:cs typeface="Arial"/>
              </a:rPr>
              <a:t>A Player who suffers a season-starting or season-ending injury/ illness/ condition/ mental-health barrier would be refunded on a pro-rated basis after the submission of a medical report indicating such, and a full review by the GTHL office. Refunds are at the discretion of the GTHL. </a:t>
            </a:r>
          </a:p>
          <a:p>
            <a:r>
              <a:rPr lang="en-US" sz="1800" dirty="0">
                <a:latin typeface="Arial"/>
                <a:cs typeface="Arial"/>
              </a:rPr>
              <a:t>A Player who suffers a short-term injury (they would be returning to play at some point during the season) is not eligible for a refund.</a:t>
            </a:r>
          </a:p>
          <a:p>
            <a:r>
              <a:rPr lang="en-US" sz="1800" dirty="0"/>
              <a:t>A Player who is suspended is not eligible for any refund.</a:t>
            </a:r>
          </a:p>
          <a:p>
            <a:r>
              <a:rPr lang="en-US" sz="1800" dirty="0">
                <a:latin typeface="Arial"/>
                <a:cs typeface="Arial"/>
              </a:rPr>
              <a:t>A Player who is released from a team and does not re-sign with a GTHL Club prior to January 15, 2026 will be eligible for a pro-rated refund which will be issued after January 15, 2026.</a:t>
            </a:r>
          </a:p>
          <a:p>
            <a:pPr>
              <a:buNone/>
            </a:pPr>
            <a:endParaRPr lang="en-US" sz="2000" dirty="0"/>
          </a:p>
        </p:txBody>
      </p:sp>
      <p:sp>
        <p:nvSpPr>
          <p:cNvPr id="4" name="Slide Number Placeholder 3"/>
          <p:cNvSpPr>
            <a:spLocks noGrp="1"/>
          </p:cNvSpPr>
          <p:nvPr>
            <p:ph type="sldNum" sz="quarter" idx="12"/>
          </p:nvPr>
        </p:nvSpPr>
        <p:spPr/>
        <p:txBody>
          <a:bodyPr/>
          <a:lstStyle/>
          <a:p>
            <a:fld id="{B5FA1EAF-D313-44CC-903B-40E817061924}" type="slidenum">
              <a:rPr lang="en-US" smtClean="0"/>
              <a:pPr/>
              <a:t>8</a:t>
            </a:fld>
            <a:endParaRPr lang="en-US" dirty="0"/>
          </a:p>
        </p:txBody>
      </p:sp>
      <p:pic>
        <p:nvPicPr>
          <p:cNvPr id="6" name="Picture 1034" descr="X:\2006-07\Logos\GTHL_Logo.jpg"/>
          <p:cNvPicPr>
            <a:picLocks noChangeAspect="1" noChangeArrowheads="1"/>
          </p:cNvPicPr>
          <p:nvPr/>
        </p:nvPicPr>
        <p:blipFill>
          <a:blip r:embed="rId3"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891"/>
            <a:ext cx="8458200" cy="5003459"/>
          </a:xfrm>
        </p:spPr>
        <p:txBody>
          <a:bodyPr vert="horz" lIns="91440" tIns="45720" rIns="91440" bIns="45720" rtlCol="0" anchor="t">
            <a:noAutofit/>
          </a:bodyPr>
          <a:lstStyle/>
          <a:p>
            <a:endParaRPr lang="en-US" sz="1600" dirty="0">
              <a:solidFill>
                <a:srgbClr val="000000"/>
              </a:solidFill>
              <a:latin typeface="Arial"/>
              <a:cs typeface="Arial"/>
            </a:endParaRPr>
          </a:p>
          <a:p>
            <a:pPr algn="ctr"/>
            <a:endParaRPr lang="en-US" sz="1800" dirty="0">
              <a:solidFill>
                <a:srgbClr val="000000"/>
              </a:solidFill>
              <a:latin typeface="Arial"/>
              <a:cs typeface="Arial"/>
            </a:endParaRPr>
          </a:p>
          <a:p>
            <a:r>
              <a:rPr lang="en-US" sz="1800" dirty="0">
                <a:solidFill>
                  <a:srgbClr val="000000"/>
                </a:solidFill>
                <a:latin typeface="Arial"/>
                <a:cs typeface="Arial"/>
              </a:rPr>
              <a:t>A Player who registers after the start of the regular season will have the Player Registration Fee reviewed for a pro-rated refund of games missed in the regular season.</a:t>
            </a:r>
          </a:p>
          <a:p>
            <a:r>
              <a:rPr lang="en-US" sz="1800" dirty="0">
                <a:latin typeface="Arial"/>
                <a:cs typeface="Arial"/>
              </a:rPr>
              <a:t>A Team Official rebate is only to be offered to a player whose parent or legal guardian is a Team Official on their roster and is registered and not released prior to/including December 15.</a:t>
            </a:r>
          </a:p>
          <a:p>
            <a:r>
              <a:rPr lang="en-US" sz="1800" dirty="0">
                <a:latin typeface="Arial"/>
                <a:cs typeface="Arial"/>
              </a:rPr>
              <a:t>A parent or legal guardian Team Official who is released prior to or on December 15 voids that player’s eligibility for the rebate.</a:t>
            </a:r>
          </a:p>
          <a:p>
            <a:r>
              <a:rPr lang="en-US" sz="1800" dirty="0">
                <a:latin typeface="Arial"/>
                <a:cs typeface="Arial"/>
              </a:rPr>
              <a:t>No more than one rebate can be applied per player. </a:t>
            </a:r>
          </a:p>
          <a:p>
            <a:r>
              <a:rPr lang="en-US" sz="1800" dirty="0">
                <a:latin typeface="Arial"/>
                <a:cs typeface="Arial"/>
              </a:rPr>
              <a:t>NSF returned cheque fee is $25.00</a:t>
            </a:r>
          </a:p>
          <a:p>
            <a:r>
              <a:rPr lang="en-US" sz="1800" dirty="0">
                <a:latin typeface="Arial"/>
                <a:cs typeface="Arial"/>
              </a:rPr>
              <a:t>If during the installment period the players’ profile becomes delinquent at any point, all rebates could become void. </a:t>
            </a:r>
          </a:p>
          <a:p>
            <a:endParaRPr lang="en-US" sz="1600" dirty="0">
              <a:latin typeface="Arial"/>
              <a:cs typeface="Arial"/>
            </a:endParaRPr>
          </a:p>
        </p:txBody>
      </p:sp>
      <p:sp>
        <p:nvSpPr>
          <p:cNvPr id="4" name="Slide Number Placeholder 3"/>
          <p:cNvSpPr>
            <a:spLocks noGrp="1"/>
          </p:cNvSpPr>
          <p:nvPr>
            <p:ph type="sldNum" sz="quarter" idx="12"/>
          </p:nvPr>
        </p:nvSpPr>
        <p:spPr/>
        <p:txBody>
          <a:bodyPr/>
          <a:lstStyle/>
          <a:p>
            <a:fld id="{B5FA1EAF-D313-44CC-903B-40E817061924}" type="slidenum">
              <a:rPr lang="en-US" smtClean="0"/>
              <a:pPr/>
              <a:t>9</a:t>
            </a:fld>
            <a:endParaRPr lang="en-US" dirty="0"/>
          </a:p>
        </p:txBody>
      </p:sp>
      <p:sp>
        <p:nvSpPr>
          <p:cNvPr id="7" name="Title 1"/>
          <p:cNvSpPr>
            <a:spLocks noGrp="1"/>
          </p:cNvSpPr>
          <p:nvPr>
            <p:ph type="title"/>
          </p:nvPr>
        </p:nvSpPr>
        <p:spPr>
          <a:xfrm>
            <a:off x="457200" y="274638"/>
            <a:ext cx="8229600" cy="1143000"/>
          </a:xfrm>
        </p:spPr>
        <p:txBody>
          <a:bodyPr/>
          <a:lstStyle/>
          <a:p>
            <a:r>
              <a:rPr lang="en-US" dirty="0"/>
              <a:t> Policies</a:t>
            </a:r>
          </a:p>
        </p:txBody>
      </p:sp>
      <p:pic>
        <p:nvPicPr>
          <p:cNvPr id="8" name="Picture 1034" descr="X:\2006-07\Logos\GTHL_Logo.jpg"/>
          <p:cNvPicPr>
            <a:picLocks noChangeAspect="1" noChangeArrowheads="1"/>
          </p:cNvPicPr>
          <p:nvPr/>
        </p:nvPicPr>
        <p:blipFill>
          <a:blip r:embed="rId2" cstate="print"/>
          <a:srcRect/>
          <a:stretch>
            <a:fillRect/>
          </a:stretch>
        </p:blipFill>
        <p:spPr bwMode="auto">
          <a:xfrm>
            <a:off x="228600" y="228600"/>
            <a:ext cx="1052509" cy="91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bc0617b-bbf8-420a-8ab6-16ce69d300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6C9F94BE08354D80A3DE62AF5212F4" ma:contentTypeVersion="18" ma:contentTypeDescription="Create a new document." ma:contentTypeScope="" ma:versionID="214d7a8b624ca2c1de6ff7705d46e2e8">
  <xsd:schema xmlns:xsd="http://www.w3.org/2001/XMLSchema" xmlns:xs="http://www.w3.org/2001/XMLSchema" xmlns:p="http://schemas.microsoft.com/office/2006/metadata/properties" xmlns:ns3="bbc0617b-bbf8-420a-8ab6-16ce69d3007b" xmlns:ns4="8b956b67-6ef4-40ce-8e6c-302e03199793" targetNamespace="http://schemas.microsoft.com/office/2006/metadata/properties" ma:root="true" ma:fieldsID="d29d059880700f17b1afcc58561288f4" ns3:_="" ns4:_="">
    <xsd:import namespace="bbc0617b-bbf8-420a-8ab6-16ce69d3007b"/>
    <xsd:import namespace="8b956b67-6ef4-40ce-8e6c-302e0319979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MediaServiceObjectDetectorVersion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0617b-bbf8-420a-8ab6-16ce69d300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956b67-6ef4-40ce-8e6c-302e031997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DA3901-B49C-44B5-9C80-51B80F1D8522}">
  <ds:schemaRefs>
    <ds:schemaRef ds:uri="http://purl.org/dc/terms/"/>
    <ds:schemaRef ds:uri="http://purl.org/dc/dcmitype/"/>
    <ds:schemaRef ds:uri="http://purl.org/dc/elements/1.1/"/>
    <ds:schemaRef ds:uri="http://www.w3.org/XML/1998/namespace"/>
    <ds:schemaRef ds:uri="http://schemas.microsoft.com/office/infopath/2007/PartnerControls"/>
    <ds:schemaRef ds:uri="8b956b67-6ef4-40ce-8e6c-302e03199793"/>
    <ds:schemaRef ds:uri="http://schemas.microsoft.com/office/2006/documentManagement/types"/>
    <ds:schemaRef ds:uri="bbc0617b-bbf8-420a-8ab6-16ce69d3007b"/>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3BFA862-35DC-42CD-9238-AE3AFB8246FC}">
  <ds:schemaRefs>
    <ds:schemaRef ds:uri="http://schemas.microsoft.com/sharepoint/v3/contenttype/forms"/>
  </ds:schemaRefs>
</ds:datastoreItem>
</file>

<file path=customXml/itemProps3.xml><?xml version="1.0" encoding="utf-8"?>
<ds:datastoreItem xmlns:ds="http://schemas.openxmlformats.org/officeDocument/2006/customXml" ds:itemID="{00ABE49B-75C6-4A7A-8F66-66A29A22A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0617b-bbf8-420a-8ab6-16ce69d3007b"/>
    <ds:schemaRef ds:uri="8b956b67-6ef4-40ce-8e6c-302e03199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18208</TotalTime>
  <Words>2652</Words>
  <Application>Microsoft Office PowerPoint</Application>
  <PresentationFormat>On-screen Show (4:3)</PresentationFormat>
  <Paragraphs>269</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Greater Toronto Hockey League</vt:lpstr>
      <vt:lpstr> Contents</vt:lpstr>
      <vt:lpstr>Section 1</vt:lpstr>
      <vt:lpstr> Player Registration Fee</vt:lpstr>
      <vt:lpstr>PowerPoint Presentation</vt:lpstr>
      <vt:lpstr> Player Registration Fee</vt:lpstr>
      <vt:lpstr>Section 2</vt:lpstr>
      <vt:lpstr> Policies</vt:lpstr>
      <vt:lpstr> Policies</vt:lpstr>
      <vt:lpstr>Policies</vt:lpstr>
      <vt:lpstr>Section 3</vt:lpstr>
      <vt:lpstr>Payment Process</vt:lpstr>
      <vt:lpstr>Payment Process</vt:lpstr>
      <vt:lpstr>Payment Process</vt:lpstr>
      <vt:lpstr>Payment Process</vt:lpstr>
      <vt:lpstr>Payment Process</vt:lpstr>
      <vt:lpstr>Payment Process</vt:lpstr>
      <vt:lpstr>Payment Process</vt:lpstr>
      <vt:lpstr>  Payment Process</vt:lpstr>
      <vt:lpstr>PowerPoint Presentation</vt:lpstr>
      <vt:lpstr>Payment Process</vt:lpstr>
      <vt:lpstr>Payment Process</vt:lpstr>
      <vt:lpstr>Payment Process</vt:lpstr>
      <vt:lpstr>Payment Process</vt:lpstr>
      <vt:lpstr>Payment Process</vt:lpstr>
      <vt:lpstr>Payment Process</vt:lpstr>
      <vt:lpstr>Payment Process</vt:lpstr>
      <vt:lpstr>Section 4</vt:lpstr>
      <vt:lpstr>FAQs</vt:lpstr>
      <vt:lpstr>FAQs</vt:lpstr>
      <vt:lpstr>FAQs</vt:lpstr>
      <vt:lpstr>FAQs</vt:lpstr>
      <vt:lpstr>FAQs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Toronto Hockey League</dc:title>
  <dc:creator>Scott</dc:creator>
  <cp:lastModifiedBy>Danielle Murray</cp:lastModifiedBy>
  <cp:revision>1644</cp:revision>
  <cp:lastPrinted>2018-04-09T18:29:53Z</cp:lastPrinted>
  <dcterms:created xsi:type="dcterms:W3CDTF">2014-06-19T16:34:31Z</dcterms:created>
  <dcterms:modified xsi:type="dcterms:W3CDTF">2026-05-04T15:18:04Z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0x010100456C9F94BE08354D80A3DE62AF5212F4</vt:lpwstr>
  </property>
  <property fmtid="{D5CDD505-2E9C-101B-9397-08002B2CF9AE}" pid="3" name="MediaServiceImageTags">
    <vt:lpwstr/>
  </property>
</Properties>
</file>